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30"/>
  </p:notesMasterIdLst>
  <p:sldIdLst>
    <p:sldId id="256" r:id="rId3"/>
    <p:sldId id="259" r:id="rId4"/>
    <p:sldId id="258" r:id="rId5"/>
    <p:sldId id="260" r:id="rId6"/>
    <p:sldId id="288" r:id="rId7"/>
    <p:sldId id="289" r:id="rId8"/>
    <p:sldId id="277" r:id="rId9"/>
    <p:sldId id="290" r:id="rId10"/>
    <p:sldId id="261" r:id="rId11"/>
    <p:sldId id="291" r:id="rId12"/>
    <p:sldId id="279" r:id="rId13"/>
    <p:sldId id="280" r:id="rId14"/>
    <p:sldId id="263" r:id="rId15"/>
    <p:sldId id="264" r:id="rId16"/>
    <p:sldId id="265" r:id="rId17"/>
    <p:sldId id="266" r:id="rId18"/>
    <p:sldId id="269" r:id="rId19"/>
    <p:sldId id="268" r:id="rId20"/>
    <p:sldId id="278" r:id="rId21"/>
    <p:sldId id="283" r:id="rId22"/>
    <p:sldId id="284" r:id="rId23"/>
    <p:sldId id="285" r:id="rId24"/>
    <p:sldId id="286" r:id="rId25"/>
    <p:sldId id="287" r:id="rId26"/>
    <p:sldId id="270" r:id="rId27"/>
    <p:sldId id="276" r:id="rId28"/>
    <p:sldId id="275" r:id="rId29"/>
  </p:sldIdLst>
  <p:sldSz cx="9144000" cy="5143500" type="screen16x9"/>
  <p:notesSz cx="6858000" cy="9144000"/>
  <p:embeddedFontLst>
    <p:embeddedFont>
      <p:font typeface="Zen Maru Gothic" panose="020B0604020202020204" charset="-128"/>
      <p:regular r:id="rId31"/>
      <p:bold r:id="rId32"/>
    </p:embeddedFont>
    <p:embeddedFont>
      <p:font typeface="Zen Maru Gothic Black" panose="020B0604020202020204" charset="-128"/>
      <p:bold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25F73A-930C-4BAF-8F40-194F396B702A}">
  <a:tblStyle styleId="{5725F73A-930C-4BAF-8F40-194F396B70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4AE4185F-4F82-D761-DF0D-17E32AA54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5C8DCFA0-FBD1-0009-37DB-4304E9EAB6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41B868EA-8C79-D59D-E590-A6E9DA97C2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187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C37DD342-4E21-C469-4BB9-DBB5761B1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A582D336-4865-E1E8-3031-1364BD7098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3F6509B1-950E-3CB9-8216-AC304840DB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521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4F501B07-9C2C-FF5C-581D-2162ADD7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0F382D23-56DC-1239-6DB2-BBB314E82E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1BF3C0BF-79E0-0DA6-1099-DCD7EE3383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38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76FF64B1-EF01-F4C6-3527-CA0343E7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653FB008-B486-27A5-61A4-E62717CB79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D3D1D77D-A9D6-2D5F-DA5C-F7B232BCCF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38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96587258-0CCA-C3A0-61DE-C421E7B98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48EE265D-F748-5EE7-B7D4-63CCDBA5B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BE61A8A1-C999-F7D7-ADC3-5A2ECFAAE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754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C4958BE7-8FF9-EC73-E7CC-2414D5CCE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C77A2AAD-432D-3811-94EB-88EB36AFD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353E422C-5CBB-AE38-E155-CBBC85AFD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11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3709175B-AD37-AB79-990F-7F14A8984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314B4DA5-C4C4-AAD4-2CF6-D1BE69726F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6295B0B4-19D1-F205-267A-B123A1DD94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43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C3687FEE-C17F-B10E-FECD-C22C412D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782029C1-B150-AEE4-B2F7-E235DBC906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C9555C4E-2CD2-33B1-B5F6-CA0EDA4D4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947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EC68802B-171C-7E14-BEC2-64B7F17D2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122180B5-BEF5-9611-4434-FDBDB38406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F346099B-265F-FF5C-1262-FF4A9FDDD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988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3DE6A134-C245-354E-F199-4C6A54809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1bf8d60a4_0_5:notes">
            <a:extLst>
              <a:ext uri="{FF2B5EF4-FFF2-40B4-BE49-F238E27FC236}">
                <a16:creationId xmlns:a16="http://schemas.microsoft.com/office/drawing/2014/main" id="{9A77B7BA-DF66-F62A-596A-78B795B32F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1bf8d60a4_0_5:notes">
            <a:extLst>
              <a:ext uri="{FF2B5EF4-FFF2-40B4-BE49-F238E27FC236}">
                <a16:creationId xmlns:a16="http://schemas.microsoft.com/office/drawing/2014/main" id="{83F11068-75F2-3B7A-5773-F9533A62A0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92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-27" y="6674"/>
            <a:ext cx="9143999" cy="51494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505538"/>
            <a:ext cx="5134200" cy="16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181413"/>
            <a:ext cx="5134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24426"/>
            <a:ext cx="7704000" cy="3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-27" y="6674"/>
            <a:ext cx="9143999" cy="514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-27" y="6674"/>
            <a:ext cx="9143999" cy="514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86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4" r:id="rId3"/>
    <p:sldLayoutId id="214748367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397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400" b="0" i="0" u="none" strike="noStrike" cap="none">
          <a:solidFill>
            <a:srgbClr val="000000"/>
          </a:solidFill>
          <a:latin typeface="Zen Maru Gothic Black" panose="020B0604020202020204" charset="-128"/>
          <a:ea typeface="Zen Maru Gothic Black" panose="020B060402020202020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D5D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91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961ADCB-9F45-B313-90B0-008CC31C6F6C}"/>
              </a:ext>
            </a:extLst>
          </p:cNvPr>
          <p:cNvSpPr txBox="1"/>
          <p:nvPr/>
        </p:nvSpPr>
        <p:spPr>
          <a:xfrm>
            <a:off x="457200" y="0"/>
            <a:ext cx="400252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50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MIMI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791B67F-89DE-3637-57A7-653FC7EE01C9}"/>
              </a:ext>
            </a:extLst>
          </p:cNvPr>
          <p:cNvSpPr txBox="1"/>
          <p:nvPr/>
        </p:nvSpPr>
        <p:spPr>
          <a:xfrm>
            <a:off x="583661" y="1842534"/>
            <a:ext cx="397415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30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Mídia Interativa Multiplataforma Interconectada</a:t>
            </a:r>
            <a:endParaRPr lang="pt-BR" sz="13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E59E73-6C1F-48AD-7492-14DDB4F2EC28}"/>
              </a:ext>
            </a:extLst>
          </p:cNvPr>
          <p:cNvSpPr txBox="1"/>
          <p:nvPr/>
        </p:nvSpPr>
        <p:spPr>
          <a:xfrm>
            <a:off x="344926" y="2134922"/>
            <a:ext cx="4227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- Modelagem baseada no Youtube -</a:t>
            </a:r>
            <a:endParaRPr lang="pt-BR" sz="20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818AA44-FB7D-9BF7-1135-FA681F19F15E}"/>
              </a:ext>
            </a:extLst>
          </p:cNvPr>
          <p:cNvSpPr txBox="1"/>
          <p:nvPr/>
        </p:nvSpPr>
        <p:spPr>
          <a:xfrm>
            <a:off x="4762500" y="3627262"/>
            <a:ext cx="397415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00" b="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MINIMUNDO – Grupo 12</a:t>
            </a:r>
          </a:p>
          <a:p>
            <a:pPr algn="r"/>
            <a:r>
              <a:rPr lang="pt-BR" sz="1300" b="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Integrantes:</a:t>
            </a:r>
          </a:p>
          <a:p>
            <a:pPr algn="r"/>
            <a:r>
              <a:rPr lang="pt-BR" sz="130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Artur Vidal Krause</a:t>
            </a:r>
            <a:br>
              <a:rPr lang="pt-BR" sz="130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</a:br>
            <a:r>
              <a:rPr lang="pt-BR" sz="130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Bruno Luís Zerbinatto Rosa</a:t>
            </a:r>
            <a:br>
              <a:rPr lang="pt-BR" sz="130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</a:br>
            <a:r>
              <a:rPr lang="pt-BR" sz="1300" dirty="0">
                <a:solidFill>
                  <a:srgbClr val="5D5D5D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Gustavo de Oliveira da Silva</a:t>
            </a:r>
            <a:endParaRPr lang="pt-BR" sz="1300" dirty="0"/>
          </a:p>
        </p:txBody>
      </p:sp>
      <p:grpSp>
        <p:nvGrpSpPr>
          <p:cNvPr id="227" name="Google Shape;7459;p72">
            <a:extLst>
              <a:ext uri="{FF2B5EF4-FFF2-40B4-BE49-F238E27FC236}">
                <a16:creationId xmlns:a16="http://schemas.microsoft.com/office/drawing/2014/main" id="{7B66F8C5-1C15-83C4-E700-9603D4826E75}"/>
              </a:ext>
            </a:extLst>
          </p:cNvPr>
          <p:cNvGrpSpPr/>
          <p:nvPr/>
        </p:nvGrpSpPr>
        <p:grpSpPr>
          <a:xfrm rot="2289593">
            <a:off x="8158092" y="321666"/>
            <a:ext cx="2783029" cy="651853"/>
            <a:chOff x="1247650" y="2075423"/>
            <a:chExt cx="6648477" cy="1557238"/>
          </a:xfrm>
        </p:grpSpPr>
        <p:sp>
          <p:nvSpPr>
            <p:cNvPr id="228" name="Google Shape;7460;p72">
              <a:extLst>
                <a:ext uri="{FF2B5EF4-FFF2-40B4-BE49-F238E27FC236}">
                  <a16:creationId xmlns:a16="http://schemas.microsoft.com/office/drawing/2014/main" id="{61FD7A79-FE40-CFB1-7574-2B2FFEC27B41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7461;p72">
              <a:extLst>
                <a:ext uri="{FF2B5EF4-FFF2-40B4-BE49-F238E27FC236}">
                  <a16:creationId xmlns:a16="http://schemas.microsoft.com/office/drawing/2014/main" id="{FA8D85EB-7986-6075-3CF1-68B893AEAD2D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7462;p72">
              <a:extLst>
                <a:ext uri="{FF2B5EF4-FFF2-40B4-BE49-F238E27FC236}">
                  <a16:creationId xmlns:a16="http://schemas.microsoft.com/office/drawing/2014/main" id="{2ADB18E2-5CD0-E05C-09F4-C6B49282BD53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7463;p72">
              <a:extLst>
                <a:ext uri="{FF2B5EF4-FFF2-40B4-BE49-F238E27FC236}">
                  <a16:creationId xmlns:a16="http://schemas.microsoft.com/office/drawing/2014/main" id="{43BB7172-AA08-359D-0A6D-E9750202B4BA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7464;p72">
              <a:extLst>
                <a:ext uri="{FF2B5EF4-FFF2-40B4-BE49-F238E27FC236}">
                  <a16:creationId xmlns:a16="http://schemas.microsoft.com/office/drawing/2014/main" id="{94A42B55-1198-1910-A46D-C8F9771429B2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7465;p72">
              <a:extLst>
                <a:ext uri="{FF2B5EF4-FFF2-40B4-BE49-F238E27FC236}">
                  <a16:creationId xmlns:a16="http://schemas.microsoft.com/office/drawing/2014/main" id="{03ED0E96-B40B-CB0C-449A-A909DA4EEC38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7459;p72">
            <a:extLst>
              <a:ext uri="{FF2B5EF4-FFF2-40B4-BE49-F238E27FC236}">
                <a16:creationId xmlns:a16="http://schemas.microsoft.com/office/drawing/2014/main" id="{9E9FE0B8-FA79-3EBF-0D71-58ADBD0EDF22}"/>
              </a:ext>
            </a:extLst>
          </p:cNvPr>
          <p:cNvGrpSpPr/>
          <p:nvPr/>
        </p:nvGrpSpPr>
        <p:grpSpPr>
          <a:xfrm rot="2289593">
            <a:off x="7193498" y="717771"/>
            <a:ext cx="2783029" cy="651853"/>
            <a:chOff x="1247650" y="2075423"/>
            <a:chExt cx="6648477" cy="1557238"/>
          </a:xfrm>
        </p:grpSpPr>
        <p:sp>
          <p:nvSpPr>
            <p:cNvPr id="235" name="Google Shape;7460;p72">
              <a:extLst>
                <a:ext uri="{FF2B5EF4-FFF2-40B4-BE49-F238E27FC236}">
                  <a16:creationId xmlns:a16="http://schemas.microsoft.com/office/drawing/2014/main" id="{70793E9C-1095-A500-A8FA-DBACCD9C939B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7461;p72">
              <a:extLst>
                <a:ext uri="{FF2B5EF4-FFF2-40B4-BE49-F238E27FC236}">
                  <a16:creationId xmlns:a16="http://schemas.microsoft.com/office/drawing/2014/main" id="{1339D8B7-D02B-F4ED-3C92-A59CD59AC1E9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7462;p72">
              <a:extLst>
                <a:ext uri="{FF2B5EF4-FFF2-40B4-BE49-F238E27FC236}">
                  <a16:creationId xmlns:a16="http://schemas.microsoft.com/office/drawing/2014/main" id="{77D62971-676A-D013-E3DF-FA3C2F49D7B8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7463;p72">
              <a:extLst>
                <a:ext uri="{FF2B5EF4-FFF2-40B4-BE49-F238E27FC236}">
                  <a16:creationId xmlns:a16="http://schemas.microsoft.com/office/drawing/2014/main" id="{5D345CA9-954E-E60C-1DB1-248145F9CA2B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7464;p72">
              <a:extLst>
                <a:ext uri="{FF2B5EF4-FFF2-40B4-BE49-F238E27FC236}">
                  <a16:creationId xmlns:a16="http://schemas.microsoft.com/office/drawing/2014/main" id="{1DA5DB53-EAD5-E85C-3DF9-7B03CBE47EC7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7465;p72">
              <a:extLst>
                <a:ext uri="{FF2B5EF4-FFF2-40B4-BE49-F238E27FC236}">
                  <a16:creationId xmlns:a16="http://schemas.microsoft.com/office/drawing/2014/main" id="{918886D4-18CA-4A8E-9E59-C92AB5BA635F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7459;p72">
            <a:extLst>
              <a:ext uri="{FF2B5EF4-FFF2-40B4-BE49-F238E27FC236}">
                <a16:creationId xmlns:a16="http://schemas.microsoft.com/office/drawing/2014/main" id="{1C215BF4-536A-DBFC-BE83-713EC2BF99A2}"/>
              </a:ext>
            </a:extLst>
          </p:cNvPr>
          <p:cNvGrpSpPr/>
          <p:nvPr/>
        </p:nvGrpSpPr>
        <p:grpSpPr>
          <a:xfrm rot="2289593">
            <a:off x="7022856" y="170552"/>
            <a:ext cx="2783029" cy="479022"/>
            <a:chOff x="1247650" y="2075423"/>
            <a:chExt cx="6648477" cy="1144356"/>
          </a:xfrm>
        </p:grpSpPr>
        <p:sp>
          <p:nvSpPr>
            <p:cNvPr id="242" name="Google Shape;7460;p72">
              <a:extLst>
                <a:ext uri="{FF2B5EF4-FFF2-40B4-BE49-F238E27FC236}">
                  <a16:creationId xmlns:a16="http://schemas.microsoft.com/office/drawing/2014/main" id="{8822F656-2C56-879E-1D92-703335306CD0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7462;p72">
              <a:extLst>
                <a:ext uri="{FF2B5EF4-FFF2-40B4-BE49-F238E27FC236}">
                  <a16:creationId xmlns:a16="http://schemas.microsoft.com/office/drawing/2014/main" id="{2B4C1A8F-6959-F777-8FB9-C4C8F63216D8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7464;p72">
              <a:extLst>
                <a:ext uri="{FF2B5EF4-FFF2-40B4-BE49-F238E27FC236}">
                  <a16:creationId xmlns:a16="http://schemas.microsoft.com/office/drawing/2014/main" id="{1CA2969B-8646-807F-CD91-4C1D29BF4D12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7465;p72">
              <a:extLst>
                <a:ext uri="{FF2B5EF4-FFF2-40B4-BE49-F238E27FC236}">
                  <a16:creationId xmlns:a16="http://schemas.microsoft.com/office/drawing/2014/main" id="{EDD2E6F2-0C42-8317-0841-19F5EA0224F5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7459;p72">
            <a:extLst>
              <a:ext uri="{FF2B5EF4-FFF2-40B4-BE49-F238E27FC236}">
                <a16:creationId xmlns:a16="http://schemas.microsoft.com/office/drawing/2014/main" id="{C61D67F9-2AF0-5DFA-F171-6EFBA37FF251}"/>
              </a:ext>
            </a:extLst>
          </p:cNvPr>
          <p:cNvGrpSpPr/>
          <p:nvPr/>
        </p:nvGrpSpPr>
        <p:grpSpPr>
          <a:xfrm rot="2289593">
            <a:off x="7626860" y="254336"/>
            <a:ext cx="2783029" cy="479022"/>
            <a:chOff x="1247650" y="2075423"/>
            <a:chExt cx="6648477" cy="1144356"/>
          </a:xfrm>
        </p:grpSpPr>
        <p:sp>
          <p:nvSpPr>
            <p:cNvPr id="249" name="Google Shape;7460;p72">
              <a:extLst>
                <a:ext uri="{FF2B5EF4-FFF2-40B4-BE49-F238E27FC236}">
                  <a16:creationId xmlns:a16="http://schemas.microsoft.com/office/drawing/2014/main" id="{0802206B-04E4-5225-500A-C5D789366AED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7462;p72">
              <a:extLst>
                <a:ext uri="{FF2B5EF4-FFF2-40B4-BE49-F238E27FC236}">
                  <a16:creationId xmlns:a16="http://schemas.microsoft.com/office/drawing/2014/main" id="{EC092745-F07B-4AAF-6C84-90C47E29F907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7465;p72">
              <a:extLst>
                <a:ext uri="{FF2B5EF4-FFF2-40B4-BE49-F238E27FC236}">
                  <a16:creationId xmlns:a16="http://schemas.microsoft.com/office/drawing/2014/main" id="{BFFC15A3-9844-D3A0-954A-B5D622AEF220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7459;p72">
            <a:extLst>
              <a:ext uri="{FF2B5EF4-FFF2-40B4-BE49-F238E27FC236}">
                <a16:creationId xmlns:a16="http://schemas.microsoft.com/office/drawing/2014/main" id="{0DBAAFDF-34C3-7C9C-8500-F998AE244A92}"/>
              </a:ext>
            </a:extLst>
          </p:cNvPr>
          <p:cNvGrpSpPr/>
          <p:nvPr/>
        </p:nvGrpSpPr>
        <p:grpSpPr>
          <a:xfrm rot="2289593">
            <a:off x="6590757" y="635570"/>
            <a:ext cx="2783029" cy="651852"/>
            <a:chOff x="1247650" y="2075425"/>
            <a:chExt cx="6648477" cy="1557236"/>
          </a:xfrm>
        </p:grpSpPr>
        <p:sp>
          <p:nvSpPr>
            <p:cNvPr id="257" name="Google Shape;7461;p72">
              <a:extLst>
                <a:ext uri="{FF2B5EF4-FFF2-40B4-BE49-F238E27FC236}">
                  <a16:creationId xmlns:a16="http://schemas.microsoft.com/office/drawing/2014/main" id="{6C2CCBB8-9C80-C310-432E-27BC72671342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7462;p72">
              <a:extLst>
                <a:ext uri="{FF2B5EF4-FFF2-40B4-BE49-F238E27FC236}">
                  <a16:creationId xmlns:a16="http://schemas.microsoft.com/office/drawing/2014/main" id="{EDE2865F-D517-CDA3-FF09-84DEAC97DD16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7463;p72">
              <a:extLst>
                <a:ext uri="{FF2B5EF4-FFF2-40B4-BE49-F238E27FC236}">
                  <a16:creationId xmlns:a16="http://schemas.microsoft.com/office/drawing/2014/main" id="{76DE1C7E-8C8E-EBC8-0087-4B92CB32329F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7465;p72">
              <a:extLst>
                <a:ext uri="{FF2B5EF4-FFF2-40B4-BE49-F238E27FC236}">
                  <a16:creationId xmlns:a16="http://schemas.microsoft.com/office/drawing/2014/main" id="{A85B6565-6552-2316-CF6D-86987128E69D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7459;p72">
            <a:extLst>
              <a:ext uri="{FF2B5EF4-FFF2-40B4-BE49-F238E27FC236}">
                <a16:creationId xmlns:a16="http://schemas.microsoft.com/office/drawing/2014/main" id="{B82EA4A6-ADF8-100E-D1E1-56154BC41BDD}"/>
              </a:ext>
            </a:extLst>
          </p:cNvPr>
          <p:cNvGrpSpPr/>
          <p:nvPr/>
        </p:nvGrpSpPr>
        <p:grpSpPr>
          <a:xfrm rot="2289593">
            <a:off x="7933384" y="-248243"/>
            <a:ext cx="2783029" cy="651853"/>
            <a:chOff x="1247650" y="2075423"/>
            <a:chExt cx="6648477" cy="1557238"/>
          </a:xfrm>
        </p:grpSpPr>
        <p:sp>
          <p:nvSpPr>
            <p:cNvPr id="263" name="Google Shape;7460;p72">
              <a:extLst>
                <a:ext uri="{FF2B5EF4-FFF2-40B4-BE49-F238E27FC236}">
                  <a16:creationId xmlns:a16="http://schemas.microsoft.com/office/drawing/2014/main" id="{E19947A8-1CA2-291E-4715-B8C5B6E1593B}"/>
                </a:ext>
              </a:extLst>
            </p:cNvPr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7461;p72">
              <a:extLst>
                <a:ext uri="{FF2B5EF4-FFF2-40B4-BE49-F238E27FC236}">
                  <a16:creationId xmlns:a16="http://schemas.microsoft.com/office/drawing/2014/main" id="{528BC06B-27A6-EF6A-1EB7-3AE58A2E37D0}"/>
                </a:ext>
              </a:extLst>
            </p:cNvPr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462;p72">
              <a:extLst>
                <a:ext uri="{FF2B5EF4-FFF2-40B4-BE49-F238E27FC236}">
                  <a16:creationId xmlns:a16="http://schemas.microsoft.com/office/drawing/2014/main" id="{47432B32-FDDF-A106-41F9-0838D5259AFA}"/>
                </a:ext>
              </a:extLst>
            </p:cNvPr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7463;p72">
              <a:extLst>
                <a:ext uri="{FF2B5EF4-FFF2-40B4-BE49-F238E27FC236}">
                  <a16:creationId xmlns:a16="http://schemas.microsoft.com/office/drawing/2014/main" id="{983DC0D1-4AD9-AD07-2E62-E628ABAC81CA}"/>
                </a:ext>
              </a:extLst>
            </p:cNvPr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464;p72">
              <a:extLst>
                <a:ext uri="{FF2B5EF4-FFF2-40B4-BE49-F238E27FC236}">
                  <a16:creationId xmlns:a16="http://schemas.microsoft.com/office/drawing/2014/main" id="{BC3B7BA9-0C91-D491-D918-33C1398016BA}"/>
                </a:ext>
              </a:extLst>
            </p:cNvPr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465;p72">
              <a:extLst>
                <a:ext uri="{FF2B5EF4-FFF2-40B4-BE49-F238E27FC236}">
                  <a16:creationId xmlns:a16="http://schemas.microsoft.com/office/drawing/2014/main" id="{1F6B04A7-A941-B926-BD4F-5E7CCEF11925}"/>
                </a:ext>
              </a:extLst>
            </p:cNvPr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22225" cap="flat" cmpd="sng">
              <a:solidFill>
                <a:srgbClr val="5D5D5D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5DC85B27-9FD8-2B61-4636-BD5909F43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F9FBAE-084F-420A-B1D4-BB4BF81E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7" y="688340"/>
            <a:ext cx="3910362" cy="37668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60404A-7927-8466-9BDC-AE05AF53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11" y="472096"/>
            <a:ext cx="3910362" cy="419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5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5733992-5B78-48DA-487F-9E52F3B7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7" y="520925"/>
            <a:ext cx="3747011" cy="41016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97971D3-90C3-5798-1E8A-28EA6AC7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13" y="553646"/>
            <a:ext cx="3727853" cy="40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03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F240CE2-7FEB-9A08-398C-5AF7E682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90" y="789959"/>
            <a:ext cx="3866657" cy="35635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898BDE-B9AC-8EC3-B51A-78C9A581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855" y="757882"/>
            <a:ext cx="3866656" cy="362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7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94FEB-2272-0714-91A3-E4F05806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C7B79D8-A455-146F-7B15-2990F3EE4560}"/>
              </a:ext>
            </a:extLst>
          </p:cNvPr>
          <p:cNvSpPr txBox="1"/>
          <p:nvPr/>
        </p:nvSpPr>
        <p:spPr>
          <a:xfrm>
            <a:off x="1838672" y="2061197"/>
            <a:ext cx="5502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Modelo ERD</a:t>
            </a:r>
            <a:endParaRPr lang="pt-BR" sz="3200" dirty="0">
              <a:solidFill>
                <a:srgbClr val="F3F3F3"/>
              </a:solidFill>
              <a:latin typeface="Zen Maru Gothic Black" panose="020B0604020202020204" charset="-128"/>
              <a:ea typeface="Zen Maru Gothic Black" panose="020B0604020202020204" charset="-12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096FAD-3F81-5EE8-36D9-ECB2C6D511E5}"/>
              </a:ext>
            </a:extLst>
          </p:cNvPr>
          <p:cNvSpPr/>
          <p:nvPr/>
        </p:nvSpPr>
        <p:spPr>
          <a:xfrm>
            <a:off x="152400" y="130629"/>
            <a:ext cx="8875486" cy="4876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836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FA9C5F2D-7120-7126-7C2B-D7AD1A6D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iagrama, Forma&#10;&#10;O conteúdo gerado por IA pode estar incorreto.">
            <a:extLst>
              <a:ext uri="{FF2B5EF4-FFF2-40B4-BE49-F238E27FC236}">
                <a16:creationId xmlns:a16="http://schemas.microsoft.com/office/drawing/2014/main" id="{277F769E-9B68-201B-1B7D-E10D1ACE3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59" y="0"/>
            <a:ext cx="60690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17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5868E-0EC9-24CF-EC1E-888D9BC9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183B8B5-2D5A-865C-6276-8EE674A728E7}"/>
              </a:ext>
            </a:extLst>
          </p:cNvPr>
          <p:cNvSpPr txBox="1"/>
          <p:nvPr/>
        </p:nvSpPr>
        <p:spPr>
          <a:xfrm>
            <a:off x="1838672" y="1599533"/>
            <a:ext cx="5502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Modelo Relacional</a:t>
            </a:r>
            <a:endParaRPr lang="pt-BR" sz="3200" dirty="0">
              <a:solidFill>
                <a:srgbClr val="F3F3F3"/>
              </a:solidFill>
              <a:latin typeface="Zen Maru Gothic Black" panose="020B0604020202020204" charset="-128"/>
              <a:ea typeface="Zen Maru Gothic Black" panose="020B0604020202020204" charset="-12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6DBC07F-33AE-F0A7-418E-EDDAB9B6B4CE}"/>
              </a:ext>
            </a:extLst>
          </p:cNvPr>
          <p:cNvSpPr/>
          <p:nvPr/>
        </p:nvSpPr>
        <p:spPr>
          <a:xfrm>
            <a:off x="152400" y="130629"/>
            <a:ext cx="8875486" cy="4876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76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F577F4B8-946B-CEAE-A113-69CD58ACA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F5C56A7-9FA2-54A7-E3A8-E69DA1FB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3" y="0"/>
            <a:ext cx="8321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6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81264-EC17-EF41-430C-18C887903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0E5D25D-99CD-C2EE-8FC2-82D2555FEF8B}"/>
              </a:ext>
            </a:extLst>
          </p:cNvPr>
          <p:cNvSpPr txBox="1"/>
          <p:nvPr/>
        </p:nvSpPr>
        <p:spPr>
          <a:xfrm>
            <a:off x="1838672" y="2061197"/>
            <a:ext cx="5502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Exemplos</a:t>
            </a:r>
            <a:endParaRPr lang="pt-BR" sz="3200" dirty="0">
              <a:solidFill>
                <a:srgbClr val="F3F3F3"/>
              </a:solidFill>
              <a:latin typeface="Zen Maru Gothic Black" panose="020B0604020202020204" charset="-128"/>
              <a:ea typeface="Zen Maru Gothic Black" panose="020B0604020202020204" charset="-12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B72B70-A7B0-C14F-8630-F893414553E8}"/>
              </a:ext>
            </a:extLst>
          </p:cNvPr>
          <p:cNvSpPr/>
          <p:nvPr/>
        </p:nvSpPr>
        <p:spPr>
          <a:xfrm>
            <a:off x="152400" y="130629"/>
            <a:ext cx="8875486" cy="4876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538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D563915D-A359-8AE0-BCF7-B5B9EA355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A54663E-1FDD-3A5D-130A-6F8FE7D54B89}"/>
              </a:ext>
            </a:extLst>
          </p:cNvPr>
          <p:cNvSpPr txBox="1"/>
          <p:nvPr/>
        </p:nvSpPr>
        <p:spPr>
          <a:xfrm>
            <a:off x="497325" y="369981"/>
            <a:ext cx="4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Exemplos</a:t>
            </a:r>
            <a:endParaRPr lang="pt-BR" sz="3200" b="1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FEC7B1F-9925-17B3-5AA2-CA8CD8D16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201586"/>
              </p:ext>
            </p:extLst>
          </p:nvPr>
        </p:nvGraphicFramePr>
        <p:xfrm>
          <a:off x="589280" y="1336675"/>
          <a:ext cx="5527038" cy="12801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34024">
                  <a:extLst>
                    <a:ext uri="{9D8B030D-6E8A-4147-A177-3AD203B41FA5}">
                      <a16:colId xmlns:a16="http://schemas.microsoft.com/office/drawing/2014/main" val="3080252657"/>
                    </a:ext>
                  </a:extLst>
                </a:gridCol>
                <a:gridCol w="937253">
                  <a:extLst>
                    <a:ext uri="{9D8B030D-6E8A-4147-A177-3AD203B41FA5}">
                      <a16:colId xmlns:a16="http://schemas.microsoft.com/office/drawing/2014/main" val="2326149040"/>
                    </a:ext>
                  </a:extLst>
                </a:gridCol>
                <a:gridCol w="1722892">
                  <a:extLst>
                    <a:ext uri="{9D8B030D-6E8A-4147-A177-3AD203B41FA5}">
                      <a16:colId xmlns:a16="http://schemas.microsoft.com/office/drawing/2014/main" val="3658543774"/>
                    </a:ext>
                  </a:extLst>
                </a:gridCol>
                <a:gridCol w="1088868">
                  <a:extLst>
                    <a:ext uri="{9D8B030D-6E8A-4147-A177-3AD203B41FA5}">
                      <a16:colId xmlns:a16="http://schemas.microsoft.com/office/drawing/2014/main" val="4086327603"/>
                    </a:ext>
                  </a:extLst>
                </a:gridCol>
                <a:gridCol w="1144001">
                  <a:extLst>
                    <a:ext uri="{9D8B030D-6E8A-4147-A177-3AD203B41FA5}">
                      <a16:colId xmlns:a16="http://schemas.microsoft.com/office/drawing/2014/main" val="329917625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 dirty="0" err="1">
                          <a:effectLst/>
                        </a:rPr>
                        <a:t>UserID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UserName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UserEmail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UserPassword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UserPhoto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8935794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effectLst/>
                        </a:rPr>
                        <a:t>LucasVlog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lucas.vlog@gmail.com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Lvc#2023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photo_lucas.jpg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82808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MariArtista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mari.artista@outlook.com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M@riArt99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photo_mari.jpg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27884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TechGuruJoao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joao_tech@yahoo.com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Tech!Joao22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photo_joao.jpg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22859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AnaCozinha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ana.cozinha@hotmail.com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Cozinh@Ana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photo_ana.jpg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338265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PedroGames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pedro_gamer@gmail.com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GameP3dro!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photo_pedro.jpg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6281181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2B4F78E2-2D27-3CAE-3EC0-FE980F563B40}"/>
              </a:ext>
            </a:extLst>
          </p:cNvPr>
          <p:cNvSpPr txBox="1"/>
          <p:nvPr/>
        </p:nvSpPr>
        <p:spPr>
          <a:xfrm>
            <a:off x="497323" y="956602"/>
            <a:ext cx="844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USER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852A8A60-A8B7-8D3E-EB35-5B92018AB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38932"/>
              </p:ext>
            </p:extLst>
          </p:nvPr>
        </p:nvGraphicFramePr>
        <p:xfrm>
          <a:off x="589280" y="3128462"/>
          <a:ext cx="8097521" cy="156615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65843">
                  <a:extLst>
                    <a:ext uri="{9D8B030D-6E8A-4147-A177-3AD203B41FA5}">
                      <a16:colId xmlns:a16="http://schemas.microsoft.com/office/drawing/2014/main" val="2166717047"/>
                    </a:ext>
                  </a:extLst>
                </a:gridCol>
                <a:gridCol w="494012">
                  <a:extLst>
                    <a:ext uri="{9D8B030D-6E8A-4147-A177-3AD203B41FA5}">
                      <a16:colId xmlns:a16="http://schemas.microsoft.com/office/drawing/2014/main" val="970606392"/>
                    </a:ext>
                  </a:extLst>
                </a:gridCol>
                <a:gridCol w="1170598">
                  <a:extLst>
                    <a:ext uri="{9D8B030D-6E8A-4147-A177-3AD203B41FA5}">
                      <a16:colId xmlns:a16="http://schemas.microsoft.com/office/drawing/2014/main" val="705061155"/>
                    </a:ext>
                  </a:extLst>
                </a:gridCol>
                <a:gridCol w="1052463">
                  <a:extLst>
                    <a:ext uri="{9D8B030D-6E8A-4147-A177-3AD203B41FA5}">
                      <a16:colId xmlns:a16="http://schemas.microsoft.com/office/drawing/2014/main" val="2334733773"/>
                    </a:ext>
                  </a:extLst>
                </a:gridCol>
                <a:gridCol w="826936">
                  <a:extLst>
                    <a:ext uri="{9D8B030D-6E8A-4147-A177-3AD203B41FA5}">
                      <a16:colId xmlns:a16="http://schemas.microsoft.com/office/drawing/2014/main" val="3591188591"/>
                    </a:ext>
                  </a:extLst>
                </a:gridCol>
                <a:gridCol w="1621652">
                  <a:extLst>
                    <a:ext uri="{9D8B030D-6E8A-4147-A177-3AD203B41FA5}">
                      <a16:colId xmlns:a16="http://schemas.microsoft.com/office/drawing/2014/main" val="3164257791"/>
                    </a:ext>
                  </a:extLst>
                </a:gridCol>
                <a:gridCol w="1363906">
                  <a:extLst>
                    <a:ext uri="{9D8B030D-6E8A-4147-A177-3AD203B41FA5}">
                      <a16:colId xmlns:a16="http://schemas.microsoft.com/office/drawing/2014/main" val="3279600203"/>
                    </a:ext>
                  </a:extLst>
                </a:gridCol>
                <a:gridCol w="902111">
                  <a:extLst>
                    <a:ext uri="{9D8B030D-6E8A-4147-A177-3AD203B41FA5}">
                      <a16:colId xmlns:a16="http://schemas.microsoft.com/office/drawing/2014/main" val="623922194"/>
                    </a:ext>
                  </a:extLst>
                </a:gridCol>
              </a:tblGrid>
              <a:tr h="163173"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 dirty="0" err="1">
                          <a:effectLst/>
                        </a:rPr>
                        <a:t>ChannelID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6" marR="6276" marT="62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>
                          <a:effectLst/>
                        </a:rPr>
                        <a:t>UserID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6" marR="6276" marT="62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>
                          <a:effectLst/>
                        </a:rPr>
                        <a:t>ChannelURL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6" marR="6276" marT="62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>
                          <a:effectLst/>
                        </a:rPr>
                        <a:t>CHCreationDate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6" marR="6276" marT="62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>
                          <a:effectLst/>
                        </a:rPr>
                        <a:t>CHName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6" marR="6276" marT="62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>
                          <a:effectLst/>
                        </a:rPr>
                        <a:t>CHDesc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6" marR="6276" marT="62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>
                          <a:effectLst/>
                        </a:rPr>
                        <a:t>CHWelcomeVID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6" marR="6276" marT="62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900" u="none" strike="noStrike">
                          <a:effectLst/>
                        </a:rPr>
                        <a:t>CHBanner</a:t>
                      </a:r>
                      <a:endParaRPr lang="pt-BR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76" marR="6276" marT="6276" marB="0"/>
                </a:tc>
                <a:extLst>
                  <a:ext uri="{0D108BD9-81ED-4DB2-BD59-A6C34878D82A}">
                    <a16:rowId xmlns:a16="http://schemas.microsoft.com/office/drawing/2014/main" val="2781884039"/>
                  </a:ext>
                </a:extLst>
              </a:tr>
              <a:tr h="15689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201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101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</a:t>
                      </a:r>
                      <a:r>
                        <a:rPr lang="pt-B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lucasvlog</a:t>
                      </a:r>
                      <a:endParaRPr lang="pt-B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2025-04-04 00:00:00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Lucas Vlogs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Vlogs diarios e aventuras!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</a:t>
                      </a:r>
                      <a:r>
                        <a:rPr lang="pt-B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welcome_lucas</a:t>
                      </a:r>
                      <a:endParaRPr lang="pt-B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banner_lucas.jpg</a:t>
                      </a:r>
                    </a:p>
                  </a:txBody>
                  <a:tcPr marL="6276" marR="6276" marT="6276" marB="0" anchor="b"/>
                </a:tc>
                <a:extLst>
                  <a:ext uri="{0D108BD9-81ED-4DB2-BD59-A6C34878D82A}">
                    <a16:rowId xmlns:a16="http://schemas.microsoft.com/office/drawing/2014/main" val="1157810152"/>
                  </a:ext>
                </a:extLst>
              </a:tr>
              <a:tr h="150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102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</a:t>
                      </a:r>
                      <a:r>
                        <a:rPr lang="pt-B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mariarte</a:t>
                      </a:r>
                      <a:endParaRPr lang="pt-B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2024-08-23 00:00:00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Mari Arte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Tutoriais de arte e pintura.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mimi.com/welcome_mari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banner_mari.jpg</a:t>
                      </a:r>
                    </a:p>
                  </a:txBody>
                  <a:tcPr marL="6276" marR="6276" marT="6276" marB="0" anchor="b"/>
                </a:tc>
                <a:extLst>
                  <a:ext uri="{0D108BD9-81ED-4DB2-BD59-A6C34878D82A}">
                    <a16:rowId xmlns:a16="http://schemas.microsoft.com/office/drawing/2014/main" val="1543983986"/>
                  </a:ext>
                </a:extLst>
              </a:tr>
              <a:tr h="150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203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103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</a:t>
                      </a:r>
                      <a:r>
                        <a:rPr lang="pt-B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techjoao</a:t>
                      </a:r>
                      <a:endParaRPr lang="pt-B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2025-01-15 00:00:00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 com Joao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Reviews de tecnologia.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mimi.com/welcome_joao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banner_joao.jpg</a:t>
                      </a:r>
                    </a:p>
                  </a:txBody>
                  <a:tcPr marL="6276" marR="6276" marT="6276" marB="0" anchor="b"/>
                </a:tc>
                <a:extLst>
                  <a:ext uri="{0D108BD9-81ED-4DB2-BD59-A6C34878D82A}">
                    <a16:rowId xmlns:a16="http://schemas.microsoft.com/office/drawing/2014/main" val="4012592286"/>
                  </a:ext>
                </a:extLst>
              </a:tr>
              <a:tr h="150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204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104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mimi.com/cozinhaana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2024-11-30 00:00:00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Cozinha da Ana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Receitas </a:t>
                      </a:r>
                      <a:r>
                        <a:rPr lang="pt-B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faceis</a:t>
                      </a:r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 gostosas.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mimi.com/welcome_ana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banner_ana.jpg</a:t>
                      </a:r>
                    </a:p>
                  </a:txBody>
                  <a:tcPr marL="6276" marR="6276" marT="6276" marB="0" anchor="b"/>
                </a:tc>
                <a:extLst>
                  <a:ext uri="{0D108BD9-81ED-4DB2-BD59-A6C34878D82A}">
                    <a16:rowId xmlns:a16="http://schemas.microsoft.com/office/drawing/2014/main" val="685301616"/>
                  </a:ext>
                </a:extLst>
              </a:tr>
              <a:tr h="150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205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105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mimi.com/pedrogames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2024-09-10 00:00:00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Pedro Games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Gameplays e dicas de jogos.</a:t>
                      </a: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</a:t>
                      </a:r>
                      <a:r>
                        <a:rPr lang="pt-B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welcome_pedro</a:t>
                      </a:r>
                      <a:endParaRPr lang="pt-B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276" marR="6276" marT="62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banner_pedro.jpg</a:t>
                      </a:r>
                    </a:p>
                  </a:txBody>
                  <a:tcPr marL="6276" marR="6276" marT="6276" marB="0" anchor="b"/>
                </a:tc>
                <a:extLst>
                  <a:ext uri="{0D108BD9-81ED-4DB2-BD59-A6C34878D82A}">
                    <a16:rowId xmlns:a16="http://schemas.microsoft.com/office/drawing/2014/main" val="2509156247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F9C9EAB4-EE90-F760-2EB3-65D1217CF1AA}"/>
              </a:ext>
            </a:extLst>
          </p:cNvPr>
          <p:cNvSpPr txBox="1"/>
          <p:nvPr/>
        </p:nvSpPr>
        <p:spPr>
          <a:xfrm>
            <a:off x="497323" y="2734310"/>
            <a:ext cx="1402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CHANNEL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8011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961ED500-58A6-53F7-2E34-6EF987391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CE4566-AAF7-9739-1D25-5773C17CDA85}"/>
              </a:ext>
            </a:extLst>
          </p:cNvPr>
          <p:cNvSpPr txBox="1"/>
          <p:nvPr/>
        </p:nvSpPr>
        <p:spPr>
          <a:xfrm>
            <a:off x="497325" y="369981"/>
            <a:ext cx="4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Exemplos</a:t>
            </a:r>
            <a:endParaRPr lang="pt-BR" sz="3200" b="1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B62118-FFDB-021B-E0BC-50F5D0CE11D6}"/>
              </a:ext>
            </a:extLst>
          </p:cNvPr>
          <p:cNvSpPr txBox="1"/>
          <p:nvPr/>
        </p:nvSpPr>
        <p:spPr>
          <a:xfrm>
            <a:off x="497323" y="956602"/>
            <a:ext cx="148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UADMINCH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5C7670-63B9-773B-C397-08B5CFEC588E}"/>
              </a:ext>
            </a:extLst>
          </p:cNvPr>
          <p:cNvSpPr txBox="1"/>
          <p:nvPr/>
        </p:nvSpPr>
        <p:spPr>
          <a:xfrm>
            <a:off x="500617" y="2761264"/>
            <a:ext cx="202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UINTERESTCH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8BF503AD-9B39-EC79-34A3-50BCF3951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06529"/>
              </p:ext>
            </p:extLst>
          </p:nvPr>
        </p:nvGraphicFramePr>
        <p:xfrm>
          <a:off x="589280" y="1356712"/>
          <a:ext cx="13970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24389855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08120491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 dirty="0" err="1">
                          <a:effectLst/>
                        </a:rPr>
                        <a:t>ChannelID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579463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26344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03585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32234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07924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25285680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EDD78A7B-626F-2496-C9B5-5F23C7961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120051"/>
              </p:ext>
            </p:extLst>
          </p:nvPr>
        </p:nvGraphicFramePr>
        <p:xfrm>
          <a:off x="589279" y="3161374"/>
          <a:ext cx="4793497" cy="175260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00820">
                  <a:extLst>
                    <a:ext uri="{9D8B030D-6E8A-4147-A177-3AD203B41FA5}">
                      <a16:colId xmlns:a16="http://schemas.microsoft.com/office/drawing/2014/main" val="1549447624"/>
                    </a:ext>
                  </a:extLst>
                </a:gridCol>
                <a:gridCol w="809801">
                  <a:extLst>
                    <a:ext uri="{9D8B030D-6E8A-4147-A177-3AD203B41FA5}">
                      <a16:colId xmlns:a16="http://schemas.microsoft.com/office/drawing/2014/main" val="3846020580"/>
                    </a:ext>
                  </a:extLst>
                </a:gridCol>
                <a:gridCol w="927352">
                  <a:extLst>
                    <a:ext uri="{9D8B030D-6E8A-4147-A177-3AD203B41FA5}">
                      <a16:colId xmlns:a16="http://schemas.microsoft.com/office/drawing/2014/main" val="3563493017"/>
                    </a:ext>
                  </a:extLst>
                </a:gridCol>
                <a:gridCol w="1280007">
                  <a:extLst>
                    <a:ext uri="{9D8B030D-6E8A-4147-A177-3AD203B41FA5}">
                      <a16:colId xmlns:a16="http://schemas.microsoft.com/office/drawing/2014/main" val="985174982"/>
                    </a:ext>
                  </a:extLst>
                </a:gridCol>
                <a:gridCol w="1175517">
                  <a:extLst>
                    <a:ext uri="{9D8B030D-6E8A-4147-A177-3AD203B41FA5}">
                      <a16:colId xmlns:a16="http://schemas.microsoft.com/office/drawing/2014/main" val="2767117039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ChannelID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UisSubToCH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UMemberLevelCH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UisNotifiedByCH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89864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20987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FALSO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593747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FALSO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69105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041876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FALSO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9344619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990B2A7-02AF-1E9B-1D7D-2BE68AD36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38080"/>
              </p:ext>
            </p:extLst>
          </p:nvPr>
        </p:nvGraphicFramePr>
        <p:xfrm>
          <a:off x="5382777" y="1099573"/>
          <a:ext cx="3263900" cy="12801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354506794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18627777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35806413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NotificationID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ChannelID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 dirty="0" err="1">
                          <a:effectLst/>
                        </a:rPr>
                        <a:t>NOTBody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1125296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Novo vlog disponivel!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970050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Nova aula de arte!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84180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Novo review no ar!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30421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Nova receita postada!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8088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905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Gameplay ao vivo agora!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1165244"/>
                  </a:ext>
                </a:extLst>
              </a:tr>
            </a:tbl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68E38884-75A5-0EF6-B546-01DF7D1A2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032437"/>
              </p:ext>
            </p:extLst>
          </p:nvPr>
        </p:nvGraphicFramePr>
        <p:xfrm>
          <a:off x="5801877" y="3033290"/>
          <a:ext cx="2844800" cy="1889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117526338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511188604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807260716"/>
                    </a:ext>
                  </a:extLst>
                </a:gridCol>
              </a:tblGrid>
              <a:tr h="16254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NotificationID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NOTSentDateTime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207019437"/>
                  </a:ext>
                </a:extLst>
              </a:tr>
              <a:tr h="31801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901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2024-10-09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8351623"/>
                  </a:ext>
                </a:extLst>
              </a:tr>
              <a:tr h="31801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2024-12-20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4670586"/>
                  </a:ext>
                </a:extLst>
              </a:tr>
              <a:tr h="31801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2024-09-25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2469602"/>
                  </a:ext>
                </a:extLst>
              </a:tr>
              <a:tr h="31801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2025-03-15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9790319"/>
                  </a:ext>
                </a:extLst>
              </a:tr>
              <a:tr h="31801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905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2024-11-30 00:00:00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7749883"/>
                  </a:ext>
                </a:extLst>
              </a:tr>
            </a:tbl>
          </a:graphicData>
        </a:graphic>
      </p:graphicFrame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342CF880-F106-D734-6F4C-D52F535A6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931831"/>
              </p:ext>
            </p:extLst>
          </p:nvPr>
        </p:nvGraphicFramePr>
        <p:xfrm>
          <a:off x="2522974" y="1356712"/>
          <a:ext cx="24765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297888539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240557662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ChannelID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CHExtLink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4775757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instagram.com/lucasvlog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21121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patreon.com/</a:t>
                      </a:r>
                      <a:r>
                        <a:rPr lang="pt-BR" sz="1100" u="none" strike="noStrike" dirty="0" err="1">
                          <a:effectLst/>
                        </a:rPr>
                        <a:t>mariarte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1064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twitter.com/techjoao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49202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tiktok.com/cozinhaana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74778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twitch.tv/</a:t>
                      </a:r>
                      <a:r>
                        <a:rPr lang="pt-BR" sz="1100" u="none" strike="noStrike" dirty="0" err="1">
                          <a:effectLst/>
                        </a:rPr>
                        <a:t>pedrogames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97486209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E9F525-1D7E-C626-8DDC-C2CEADB96D71}"/>
              </a:ext>
            </a:extLst>
          </p:cNvPr>
          <p:cNvSpPr txBox="1"/>
          <p:nvPr/>
        </p:nvSpPr>
        <p:spPr>
          <a:xfrm>
            <a:off x="2425463" y="956602"/>
            <a:ext cx="2776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err="1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CHANNEL_CHExtLink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5B932E3-ECA6-807B-04D2-BD7661918F37}"/>
              </a:ext>
            </a:extLst>
          </p:cNvPr>
          <p:cNvSpPr txBox="1"/>
          <p:nvPr/>
        </p:nvSpPr>
        <p:spPr>
          <a:xfrm>
            <a:off x="5292033" y="701756"/>
            <a:ext cx="235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NOTIFICATION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F44520-3CB6-2E07-8F52-056E8A66FB39}"/>
              </a:ext>
            </a:extLst>
          </p:cNvPr>
          <p:cNvSpPr txBox="1"/>
          <p:nvPr/>
        </p:nvSpPr>
        <p:spPr>
          <a:xfrm>
            <a:off x="5718753" y="2633180"/>
            <a:ext cx="235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USERNOTIFIED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2508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DD0006A-A7A9-EB2E-D5F4-65C80C7DB142}"/>
              </a:ext>
            </a:extLst>
          </p:cNvPr>
          <p:cNvSpPr txBox="1"/>
          <p:nvPr/>
        </p:nvSpPr>
        <p:spPr>
          <a:xfrm>
            <a:off x="1820529" y="1602254"/>
            <a:ext cx="5502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Considerações Iniciais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2E31A33-4A1C-FDDD-FE8D-7282BC96C6EF}"/>
              </a:ext>
            </a:extLst>
          </p:cNvPr>
          <p:cNvSpPr/>
          <p:nvPr/>
        </p:nvSpPr>
        <p:spPr>
          <a:xfrm>
            <a:off x="152400" y="130629"/>
            <a:ext cx="8875486" cy="4876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282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3A822989-2987-EA34-C19F-19C2F3B9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10CB42-7699-28DF-6106-92EC9F038FA2}"/>
              </a:ext>
            </a:extLst>
          </p:cNvPr>
          <p:cNvSpPr txBox="1"/>
          <p:nvPr/>
        </p:nvSpPr>
        <p:spPr>
          <a:xfrm>
            <a:off x="497325" y="369981"/>
            <a:ext cx="4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Exemplos</a:t>
            </a:r>
            <a:endParaRPr lang="pt-BR" sz="3200" b="1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D844D6-6198-1213-0490-80DE76DFA4CD}"/>
              </a:ext>
            </a:extLst>
          </p:cNvPr>
          <p:cNvSpPr txBox="1"/>
          <p:nvPr/>
        </p:nvSpPr>
        <p:spPr>
          <a:xfrm>
            <a:off x="497323" y="956602"/>
            <a:ext cx="148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CONTENT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26DBF4-81E8-57AF-416D-9EFE15F86B9B}"/>
              </a:ext>
            </a:extLst>
          </p:cNvPr>
          <p:cNvSpPr txBox="1"/>
          <p:nvPr/>
        </p:nvSpPr>
        <p:spPr>
          <a:xfrm>
            <a:off x="500617" y="2761264"/>
            <a:ext cx="2438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UWATCHINGCONT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73C1865-6D8F-24A1-876B-958259624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94393"/>
              </p:ext>
            </p:extLst>
          </p:nvPr>
        </p:nvGraphicFramePr>
        <p:xfrm>
          <a:off x="579121" y="1345375"/>
          <a:ext cx="8067556" cy="1120962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417171">
                  <a:extLst>
                    <a:ext uri="{9D8B030D-6E8A-4147-A177-3AD203B41FA5}">
                      <a16:colId xmlns:a16="http://schemas.microsoft.com/office/drawing/2014/main" val="3105908697"/>
                    </a:ext>
                  </a:extLst>
                </a:gridCol>
                <a:gridCol w="417171">
                  <a:extLst>
                    <a:ext uri="{9D8B030D-6E8A-4147-A177-3AD203B41FA5}">
                      <a16:colId xmlns:a16="http://schemas.microsoft.com/office/drawing/2014/main" val="214627705"/>
                    </a:ext>
                  </a:extLst>
                </a:gridCol>
                <a:gridCol w="968915">
                  <a:extLst>
                    <a:ext uri="{9D8B030D-6E8A-4147-A177-3AD203B41FA5}">
                      <a16:colId xmlns:a16="http://schemas.microsoft.com/office/drawing/2014/main" val="1938387549"/>
                    </a:ext>
                  </a:extLst>
                </a:gridCol>
                <a:gridCol w="841071">
                  <a:extLst>
                    <a:ext uri="{9D8B030D-6E8A-4147-A177-3AD203B41FA5}">
                      <a16:colId xmlns:a16="http://schemas.microsoft.com/office/drawing/2014/main" val="962254320"/>
                    </a:ext>
                  </a:extLst>
                </a:gridCol>
                <a:gridCol w="535751">
                  <a:extLst>
                    <a:ext uri="{9D8B030D-6E8A-4147-A177-3AD203B41FA5}">
                      <a16:colId xmlns:a16="http://schemas.microsoft.com/office/drawing/2014/main" val="1377199"/>
                    </a:ext>
                  </a:extLst>
                </a:gridCol>
                <a:gridCol w="628292">
                  <a:extLst>
                    <a:ext uri="{9D8B030D-6E8A-4147-A177-3AD203B41FA5}">
                      <a16:colId xmlns:a16="http://schemas.microsoft.com/office/drawing/2014/main" val="1268337498"/>
                    </a:ext>
                  </a:extLst>
                </a:gridCol>
                <a:gridCol w="611228">
                  <a:extLst>
                    <a:ext uri="{9D8B030D-6E8A-4147-A177-3AD203B41FA5}">
                      <a16:colId xmlns:a16="http://schemas.microsoft.com/office/drawing/2014/main" val="4198052137"/>
                    </a:ext>
                  </a:extLst>
                </a:gridCol>
                <a:gridCol w="512443">
                  <a:extLst>
                    <a:ext uri="{9D8B030D-6E8A-4147-A177-3AD203B41FA5}">
                      <a16:colId xmlns:a16="http://schemas.microsoft.com/office/drawing/2014/main" val="2975831822"/>
                    </a:ext>
                  </a:extLst>
                </a:gridCol>
                <a:gridCol w="733415">
                  <a:extLst>
                    <a:ext uri="{9D8B030D-6E8A-4147-A177-3AD203B41FA5}">
                      <a16:colId xmlns:a16="http://schemas.microsoft.com/office/drawing/2014/main" val="2855673600"/>
                    </a:ext>
                  </a:extLst>
                </a:gridCol>
                <a:gridCol w="1016014">
                  <a:extLst>
                    <a:ext uri="{9D8B030D-6E8A-4147-A177-3AD203B41FA5}">
                      <a16:colId xmlns:a16="http://schemas.microsoft.com/office/drawing/2014/main" val="3126755634"/>
                    </a:ext>
                  </a:extLst>
                </a:gridCol>
                <a:gridCol w="532128">
                  <a:extLst>
                    <a:ext uri="{9D8B030D-6E8A-4147-A177-3AD203B41FA5}">
                      <a16:colId xmlns:a16="http://schemas.microsoft.com/office/drawing/2014/main" val="2685252483"/>
                    </a:ext>
                  </a:extLst>
                </a:gridCol>
                <a:gridCol w="853957">
                  <a:extLst>
                    <a:ext uri="{9D8B030D-6E8A-4147-A177-3AD203B41FA5}">
                      <a16:colId xmlns:a16="http://schemas.microsoft.com/office/drawing/2014/main" val="3135396567"/>
                    </a:ext>
                  </a:extLst>
                </a:gridCol>
              </a:tblGrid>
              <a:tr h="102613"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ContentID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 dirty="0" err="1">
                          <a:effectLst/>
                        </a:rPr>
                        <a:t>ChannelID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ContentURL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CONTTitle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CONTPubDateTime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CONTStatus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CONTCategory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CONTLanguage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CONTThum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CONTDesc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>
                          <a:effectLst/>
                        </a:rPr>
                        <a:t>CONTCaptionLanguage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600" u="none" strike="noStrike" dirty="0" err="1">
                          <a:effectLst/>
                        </a:rPr>
                        <a:t>CONTIndRating</a:t>
                      </a:r>
                      <a:endParaRPr lang="pt-BR" sz="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/>
                </a:tc>
                <a:extLst>
                  <a:ext uri="{0D108BD9-81ED-4DB2-BD59-A6C34878D82A}">
                    <a16:rowId xmlns:a16="http://schemas.microsoft.com/office/drawing/2014/main" val="1786735461"/>
                  </a:ext>
                </a:extLst>
              </a:tr>
              <a:tr h="167797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301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201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mimi.com/vlog_paris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Vlog em Paris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2024-10-05 00:00:00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VERDADEIRO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Vlog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thumb_paris.jpg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Um dia incrivel em Paris!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L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extLst>
                  <a:ext uri="{0D108BD9-81ED-4DB2-BD59-A6C34878D82A}">
                    <a16:rowId xmlns:a16="http://schemas.microsoft.com/office/drawing/2014/main" val="3375559053"/>
                  </a:ext>
                </a:extLst>
              </a:tr>
              <a:tr h="947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302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202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mimi.com/arte_aquarela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Aquarela para Iniciantes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2024-12-15 00:00:00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VERDADEIRO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Arte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thumb_aquarela.jpg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Aprenda aquarela passo a passo.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L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extLst>
                  <a:ext uri="{0D108BD9-81ED-4DB2-BD59-A6C34878D82A}">
                    <a16:rowId xmlns:a16="http://schemas.microsoft.com/office/drawing/2014/main" val="688996371"/>
                  </a:ext>
                </a:extLst>
              </a:tr>
              <a:tr h="947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303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203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mimi.com/review_iphone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Review iPhone 15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2024-09-20 00:00:00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VERDADEIRO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Tecnologia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thumb_iphone.jpg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Tudo sobre o iPhone 15.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10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extLst>
                  <a:ext uri="{0D108BD9-81ED-4DB2-BD59-A6C34878D82A}">
                    <a16:rowId xmlns:a16="http://schemas.microsoft.com/office/drawing/2014/main" val="1348555804"/>
                  </a:ext>
                </a:extLst>
              </a:tr>
              <a:tr h="947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304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204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mimi.com/receita_bolo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Bolo de Chocolate Facil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2025-03-10 00:00:00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VERDADEIRO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Culinaria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thumb_bolo.jpg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Receita simples de bolo.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L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extLst>
                  <a:ext uri="{0D108BD9-81ED-4DB2-BD59-A6C34878D82A}">
                    <a16:rowId xmlns:a16="http://schemas.microsoft.com/office/drawing/2014/main" val="1211470252"/>
                  </a:ext>
                </a:extLst>
              </a:tr>
              <a:tr h="94719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305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205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mimi.com/gameplay_cod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Gameplay COD </a:t>
                      </a:r>
                      <a:r>
                        <a:rPr lang="pt-BR" sz="600" u="none" strike="noStrike" dirty="0" err="1">
                          <a:effectLst/>
                        </a:rPr>
                        <a:t>Warzone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2024-11-25 00:00:00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FALSO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Gaming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thumb_cod.jpg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Jogando COD com amigos.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pt-BR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 dirty="0">
                          <a:effectLst/>
                        </a:rPr>
                        <a:t>16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47" marR="3947" marT="3947" marB="0" anchor="b"/>
                </a:tc>
                <a:extLst>
                  <a:ext uri="{0D108BD9-81ED-4DB2-BD59-A6C34878D82A}">
                    <a16:rowId xmlns:a16="http://schemas.microsoft.com/office/drawing/2014/main" val="3837873047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97050A5-47E9-86BF-34D5-C76246103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82568"/>
              </p:ext>
            </p:extLst>
          </p:nvPr>
        </p:nvGraphicFramePr>
        <p:xfrm>
          <a:off x="579121" y="3161374"/>
          <a:ext cx="8064262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327213">
                  <a:extLst>
                    <a:ext uri="{9D8B030D-6E8A-4147-A177-3AD203B41FA5}">
                      <a16:colId xmlns:a16="http://schemas.microsoft.com/office/drawing/2014/main" val="1881382929"/>
                    </a:ext>
                  </a:extLst>
                </a:gridCol>
                <a:gridCol w="663607">
                  <a:extLst>
                    <a:ext uri="{9D8B030D-6E8A-4147-A177-3AD203B41FA5}">
                      <a16:colId xmlns:a16="http://schemas.microsoft.com/office/drawing/2014/main" val="2808833407"/>
                    </a:ext>
                  </a:extLst>
                </a:gridCol>
                <a:gridCol w="894426">
                  <a:extLst>
                    <a:ext uri="{9D8B030D-6E8A-4147-A177-3AD203B41FA5}">
                      <a16:colId xmlns:a16="http://schemas.microsoft.com/office/drawing/2014/main" val="533338815"/>
                    </a:ext>
                  </a:extLst>
                </a:gridCol>
                <a:gridCol w="1702295">
                  <a:extLst>
                    <a:ext uri="{9D8B030D-6E8A-4147-A177-3AD203B41FA5}">
                      <a16:colId xmlns:a16="http://schemas.microsoft.com/office/drawing/2014/main" val="1224323987"/>
                    </a:ext>
                  </a:extLst>
                </a:gridCol>
                <a:gridCol w="1745574">
                  <a:extLst>
                    <a:ext uri="{9D8B030D-6E8A-4147-A177-3AD203B41FA5}">
                      <a16:colId xmlns:a16="http://schemas.microsoft.com/office/drawing/2014/main" val="3831927213"/>
                    </a:ext>
                  </a:extLst>
                </a:gridCol>
                <a:gridCol w="1731147">
                  <a:extLst>
                    <a:ext uri="{9D8B030D-6E8A-4147-A177-3AD203B41FA5}">
                      <a16:colId xmlns:a16="http://schemas.microsoft.com/office/drawing/2014/main" val="285017283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UWATCHCONTID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UWatchDurationCONT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UWatchCONTDateTime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 dirty="0" err="1">
                          <a:effectLst/>
                        </a:rPr>
                        <a:t>UIsWatchingCONTNow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6124333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401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15,3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2024-10-06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FALSO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1353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402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8,7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2024-12-16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FALSO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07878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403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12,1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2024-09-21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752201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404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5,9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2025-03-11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FALSO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95118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405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2024-11-26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FALSO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2449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255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9311E94D-934D-5484-53FA-8EC786154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713DD73-A429-E7C0-A281-A0391DF069B7}"/>
              </a:ext>
            </a:extLst>
          </p:cNvPr>
          <p:cNvSpPr txBox="1"/>
          <p:nvPr/>
        </p:nvSpPr>
        <p:spPr>
          <a:xfrm>
            <a:off x="497325" y="369981"/>
            <a:ext cx="4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Exemplos</a:t>
            </a:r>
            <a:endParaRPr lang="pt-BR" sz="3200" b="1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377972-F960-B782-B77C-52B20899AB3D}"/>
              </a:ext>
            </a:extLst>
          </p:cNvPr>
          <p:cNvSpPr txBox="1"/>
          <p:nvPr/>
        </p:nvSpPr>
        <p:spPr>
          <a:xfrm>
            <a:off x="497323" y="956602"/>
            <a:ext cx="148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LIVE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5172CD7-CDC1-1C0F-A28E-0AEF2A83D0C1}"/>
              </a:ext>
            </a:extLst>
          </p:cNvPr>
          <p:cNvSpPr txBox="1"/>
          <p:nvPr/>
        </p:nvSpPr>
        <p:spPr>
          <a:xfrm>
            <a:off x="500617" y="2761264"/>
            <a:ext cx="2022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VIDEO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2C5175-E5A4-1C8D-CAAD-FA9AED1CFE31}"/>
              </a:ext>
            </a:extLst>
          </p:cNvPr>
          <p:cNvSpPr txBox="1"/>
          <p:nvPr/>
        </p:nvSpPr>
        <p:spPr>
          <a:xfrm>
            <a:off x="4254262" y="993843"/>
            <a:ext cx="235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SHORT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18A5E9-36C4-A784-8FB7-1BC3CD2E2ABA}"/>
              </a:ext>
            </a:extLst>
          </p:cNvPr>
          <p:cNvSpPr txBox="1"/>
          <p:nvPr/>
        </p:nvSpPr>
        <p:spPr>
          <a:xfrm>
            <a:off x="3824639" y="2731286"/>
            <a:ext cx="235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POLL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AD4D987-5D9D-6666-C1E9-239F87693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724030"/>
              </p:ext>
            </p:extLst>
          </p:nvPr>
        </p:nvGraphicFramePr>
        <p:xfrm>
          <a:off x="590109" y="1354866"/>
          <a:ext cx="27178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577233805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58555937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LIVEBody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4656854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 err="1">
                          <a:effectLst/>
                        </a:rPr>
                        <a:t>live_stream_paris.ts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04571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303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live_stream_iphone_review.ts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6461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live_stream_cod_gameplay.ts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39236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live_stream_rock_cover.ts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214574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live_stream_diy_mesa.ts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202312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FCAC5ED-590B-C1B6-822B-2688C10F2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799470"/>
              </p:ext>
            </p:extLst>
          </p:nvPr>
        </p:nvGraphicFramePr>
        <p:xfrm>
          <a:off x="4347028" y="1393953"/>
          <a:ext cx="39624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4109488863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640567812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116104789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SHMusicLink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SHORTBody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7522961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301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mimi.com/paris_song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short_paris.mp4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60319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mimi.com/arte_vibe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short_aquarela.mp4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69733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mimi.com/tech_beat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short_iphone.mp4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56068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mimi.com/bolo_tune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short_bolo.mp4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651983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mimi.com/cod_jam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short_cod.mp4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5949386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8E65217-3559-848C-6858-FA54547C6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870475"/>
              </p:ext>
            </p:extLst>
          </p:nvPr>
        </p:nvGraphicFramePr>
        <p:xfrm>
          <a:off x="590109" y="3161374"/>
          <a:ext cx="2305491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26245">
                  <a:extLst>
                    <a:ext uri="{9D8B030D-6E8A-4147-A177-3AD203B41FA5}">
                      <a16:colId xmlns:a16="http://schemas.microsoft.com/office/drawing/2014/main" val="1230952209"/>
                    </a:ext>
                  </a:extLst>
                </a:gridCol>
                <a:gridCol w="1479246">
                  <a:extLst>
                    <a:ext uri="{9D8B030D-6E8A-4147-A177-3AD203B41FA5}">
                      <a16:colId xmlns:a16="http://schemas.microsoft.com/office/drawing/2014/main" val="295206736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 dirty="0" err="1">
                          <a:effectLst/>
                        </a:rPr>
                        <a:t>VIDEOBody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930244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video_aquarela.mp4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596184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video_bolo.mp4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7584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video_japao.mp4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28043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video_hiit.mp4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99097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310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video_matematica.mp4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6011535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F3EEC12F-FAC6-11E3-98A6-7C7E38F38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888262"/>
              </p:ext>
            </p:extLst>
          </p:nvPr>
        </p:nvGraphicFramePr>
        <p:xfrm>
          <a:off x="3916371" y="3131396"/>
          <a:ext cx="4664063" cy="18745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481458">
                  <a:extLst>
                    <a:ext uri="{9D8B030D-6E8A-4147-A177-3AD203B41FA5}">
                      <a16:colId xmlns:a16="http://schemas.microsoft.com/office/drawing/2014/main" val="3065669253"/>
                    </a:ext>
                  </a:extLst>
                </a:gridCol>
                <a:gridCol w="653142">
                  <a:extLst>
                    <a:ext uri="{9D8B030D-6E8A-4147-A177-3AD203B41FA5}">
                      <a16:colId xmlns:a16="http://schemas.microsoft.com/office/drawing/2014/main" val="1345917627"/>
                    </a:ext>
                  </a:extLst>
                </a:gridCol>
                <a:gridCol w="834572">
                  <a:extLst>
                    <a:ext uri="{9D8B030D-6E8A-4147-A177-3AD203B41FA5}">
                      <a16:colId xmlns:a16="http://schemas.microsoft.com/office/drawing/2014/main" val="3440179728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3371968"/>
                    </a:ext>
                  </a:extLst>
                </a:gridCol>
                <a:gridCol w="1453920">
                  <a:extLst>
                    <a:ext uri="{9D8B030D-6E8A-4147-A177-3AD203B41FA5}">
                      <a16:colId xmlns:a16="http://schemas.microsoft.com/office/drawing/2014/main" val="4007571886"/>
                    </a:ext>
                  </a:extLst>
                </a:gridCol>
              </a:tblGrid>
              <a:tr h="21864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u="none" strike="noStrike" dirty="0">
                          <a:effectLst/>
                        </a:rPr>
                        <a:t>POLLID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u="none" strike="noStrike" dirty="0" err="1">
                          <a:effectLst/>
                        </a:rPr>
                        <a:t>ChannelID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u="none" strike="noStrike" dirty="0" err="1">
                          <a:effectLst/>
                        </a:rPr>
                        <a:t>POLLPubDateTime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u="none" strike="noStrike" dirty="0">
                          <a:effectLst/>
                        </a:rPr>
                        <a:t>POLLURL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u="none" strike="noStrike" dirty="0" err="1">
                          <a:effectLst/>
                        </a:rPr>
                        <a:t>POLLBody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443941609"/>
                  </a:ext>
                </a:extLst>
              </a:tr>
              <a:tr h="218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2024-10-07 00:00:00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mimi.com/poll_paris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Qual o proximo destino do vlog?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7071377"/>
                  </a:ext>
                </a:extLst>
              </a:tr>
              <a:tr h="218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2024-12-18 00:00:00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</a:t>
                      </a:r>
                      <a:r>
                        <a:rPr lang="pt-BR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poll_arte</a:t>
                      </a:r>
                      <a:endParaRPr lang="pt-BR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Qual tecnica de arte voce prefere?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05188560"/>
                  </a:ext>
                </a:extLst>
              </a:tr>
              <a:tr h="218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2024-09-23 00:00:00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</a:t>
                      </a:r>
                      <a:r>
                        <a:rPr lang="pt-BR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poll_iphone</a:t>
                      </a:r>
                      <a:endParaRPr lang="pt-BR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Qual celular você compraria?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26547543"/>
                  </a:ext>
                </a:extLst>
              </a:tr>
              <a:tr h="218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2025-03-13 00:00:00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</a:t>
                      </a:r>
                      <a:r>
                        <a:rPr lang="pt-BR" sz="10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poll_bolo</a:t>
                      </a:r>
                      <a:endParaRPr lang="pt-BR" sz="10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Qual sabor de bolo você gosta?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8635464"/>
                  </a:ext>
                </a:extLst>
              </a:tr>
              <a:tr h="21864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2024-11-28 00:00:00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mimi.com/poll_cod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Qual jogo devo jogar?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1562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20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8FD4BEFD-728E-CD12-944E-9C4334B3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51EB21E-497A-428D-EFBB-6F22759CD727}"/>
              </a:ext>
            </a:extLst>
          </p:cNvPr>
          <p:cNvSpPr txBox="1"/>
          <p:nvPr/>
        </p:nvSpPr>
        <p:spPr>
          <a:xfrm>
            <a:off x="497325" y="369981"/>
            <a:ext cx="4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Exemplos</a:t>
            </a:r>
            <a:endParaRPr lang="pt-BR" sz="3200" b="1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80F138-64B1-9EA7-31FB-A49B5204487F}"/>
              </a:ext>
            </a:extLst>
          </p:cNvPr>
          <p:cNvSpPr txBox="1"/>
          <p:nvPr/>
        </p:nvSpPr>
        <p:spPr>
          <a:xfrm>
            <a:off x="497323" y="956602"/>
            <a:ext cx="148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PLAYLIST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435FF3-9217-E2AD-CBA0-32C2218BAB80}"/>
              </a:ext>
            </a:extLst>
          </p:cNvPr>
          <p:cNvSpPr txBox="1"/>
          <p:nvPr/>
        </p:nvSpPr>
        <p:spPr>
          <a:xfrm>
            <a:off x="1172237" y="3270310"/>
            <a:ext cx="258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PLAYLISTCONTENT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D8732-FAF7-AF60-B610-CF72BB805CB6}"/>
              </a:ext>
            </a:extLst>
          </p:cNvPr>
          <p:cNvSpPr txBox="1"/>
          <p:nvPr/>
        </p:nvSpPr>
        <p:spPr>
          <a:xfrm>
            <a:off x="5011516" y="3350138"/>
            <a:ext cx="279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 err="1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PLAYLIST_PLAYTag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7220080F-6F39-E756-A9F4-00D600D9F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611025"/>
              </p:ext>
            </p:extLst>
          </p:nvPr>
        </p:nvGraphicFramePr>
        <p:xfrm>
          <a:off x="599620" y="1358516"/>
          <a:ext cx="7886700" cy="190814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48207">
                  <a:extLst>
                    <a:ext uri="{9D8B030D-6E8A-4147-A177-3AD203B41FA5}">
                      <a16:colId xmlns:a16="http://schemas.microsoft.com/office/drawing/2014/main" val="3702538173"/>
                    </a:ext>
                  </a:extLst>
                </a:gridCol>
                <a:gridCol w="772473">
                  <a:extLst>
                    <a:ext uri="{9D8B030D-6E8A-4147-A177-3AD203B41FA5}">
                      <a16:colId xmlns:a16="http://schemas.microsoft.com/office/drawing/2014/main" val="2045839541"/>
                    </a:ext>
                  </a:extLst>
                </a:gridCol>
                <a:gridCol w="1569864">
                  <a:extLst>
                    <a:ext uri="{9D8B030D-6E8A-4147-A177-3AD203B41FA5}">
                      <a16:colId xmlns:a16="http://schemas.microsoft.com/office/drawing/2014/main" val="3554566289"/>
                    </a:ext>
                  </a:extLst>
                </a:gridCol>
                <a:gridCol w="1221006">
                  <a:extLst>
                    <a:ext uri="{9D8B030D-6E8A-4147-A177-3AD203B41FA5}">
                      <a16:colId xmlns:a16="http://schemas.microsoft.com/office/drawing/2014/main" val="2364963667"/>
                    </a:ext>
                  </a:extLst>
                </a:gridCol>
                <a:gridCol w="1819049">
                  <a:extLst>
                    <a:ext uri="{9D8B030D-6E8A-4147-A177-3AD203B41FA5}">
                      <a16:colId xmlns:a16="http://schemas.microsoft.com/office/drawing/2014/main" val="136955969"/>
                    </a:ext>
                  </a:extLst>
                </a:gridCol>
                <a:gridCol w="834769">
                  <a:extLst>
                    <a:ext uri="{9D8B030D-6E8A-4147-A177-3AD203B41FA5}">
                      <a16:colId xmlns:a16="http://schemas.microsoft.com/office/drawing/2014/main" val="1663949403"/>
                    </a:ext>
                  </a:extLst>
                </a:gridCol>
                <a:gridCol w="1121332">
                  <a:extLst>
                    <a:ext uri="{9D8B030D-6E8A-4147-A177-3AD203B41FA5}">
                      <a16:colId xmlns:a16="http://schemas.microsoft.com/office/drawing/2014/main" val="3121238600"/>
                    </a:ext>
                  </a:extLst>
                </a:gridCol>
              </a:tblGrid>
              <a:tr h="194364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ChannelID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PlayURL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PLAYTitle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PLAYDesc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PLAYStatus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PLAYThum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/>
                </a:tc>
                <a:extLst>
                  <a:ext uri="{0D108BD9-81ED-4DB2-BD59-A6C34878D82A}">
                    <a16:rowId xmlns:a16="http://schemas.microsoft.com/office/drawing/2014/main" val="363249253"/>
                  </a:ext>
                </a:extLst>
              </a:tr>
              <a:tr h="18688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mimi.com/playlist_vlogs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Meus Vlogs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Todos os meus vlogs!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thumb_vlogs.jpg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extLst>
                  <a:ext uri="{0D108BD9-81ED-4DB2-BD59-A6C34878D82A}">
                    <a16:rowId xmlns:a16="http://schemas.microsoft.com/office/drawing/2014/main" val="694789521"/>
                  </a:ext>
                </a:extLst>
              </a:tr>
              <a:tr h="179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mimi.com/playlist_arte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Tutoriais de Arte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Aprenda arte comigo.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thumb_arte.jpg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extLst>
                  <a:ext uri="{0D108BD9-81ED-4DB2-BD59-A6C34878D82A}">
                    <a16:rowId xmlns:a16="http://schemas.microsoft.com/office/drawing/2014/main" val="3498102262"/>
                  </a:ext>
                </a:extLst>
              </a:tr>
              <a:tr h="179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mimi.com/playlist_tech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Reviews Tech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Tecnologia em foco.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thumb_tech.jpg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extLst>
                  <a:ext uri="{0D108BD9-81ED-4DB2-BD59-A6C34878D82A}">
                    <a16:rowId xmlns:a16="http://schemas.microsoft.com/office/drawing/2014/main" val="85347032"/>
                  </a:ext>
                </a:extLst>
              </a:tr>
              <a:tr h="179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mimi.com/playlist_receitas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Receitas Favoritas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Receitas que amo fazer.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thumb_receitas.jpg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extLst>
                  <a:ext uri="{0D108BD9-81ED-4DB2-BD59-A6C34878D82A}">
                    <a16:rowId xmlns:a16="http://schemas.microsoft.com/office/drawing/2014/main" val="1905671015"/>
                  </a:ext>
                </a:extLst>
              </a:tr>
              <a:tr h="179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mimi.com/playlist_games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Melhores Gameplays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Gameplays epicos.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thumb_games.jpg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476" marR="7476" marT="7476" marB="0" anchor="b"/>
                </a:tc>
                <a:extLst>
                  <a:ext uri="{0D108BD9-81ED-4DB2-BD59-A6C34878D82A}">
                    <a16:rowId xmlns:a16="http://schemas.microsoft.com/office/drawing/2014/main" val="3297786619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292E023A-4699-45DF-2218-EC57A69DF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3008"/>
              </p:ext>
            </p:extLst>
          </p:nvPr>
        </p:nvGraphicFramePr>
        <p:xfrm>
          <a:off x="1264194" y="3670420"/>
          <a:ext cx="2794000" cy="12649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66415034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38683035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816757539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CONTAddDateTimePL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129000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2024-10-08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03428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2024-12-19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3201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2024-09-24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2807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2025-03-14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16598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2024-11-29 00:00:00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79979073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44651225-F43D-F540-5938-2FF8B7B0D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036614"/>
              </p:ext>
            </p:extLst>
          </p:nvPr>
        </p:nvGraphicFramePr>
        <p:xfrm>
          <a:off x="5532663" y="3750248"/>
          <a:ext cx="12573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98500">
                  <a:extLst>
                    <a:ext uri="{9D8B030D-6E8A-4147-A177-3AD203B41FA5}">
                      <a16:colId xmlns:a16="http://schemas.microsoft.com/office/drawing/2014/main" val="2464407917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89489589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PLAYTag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5493125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vlogs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1055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arte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08074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tech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851268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receitas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1990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games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705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4614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246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0EAF297E-51DE-A05E-EC62-033598D2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BC013B1-F203-D642-2D4C-1F1793ED81D2}"/>
              </a:ext>
            </a:extLst>
          </p:cNvPr>
          <p:cNvSpPr txBox="1"/>
          <p:nvPr/>
        </p:nvSpPr>
        <p:spPr>
          <a:xfrm>
            <a:off x="497325" y="369981"/>
            <a:ext cx="4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Exemplos</a:t>
            </a:r>
            <a:endParaRPr lang="pt-BR" sz="3200" b="1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6A6602-5E9F-84F4-9336-0828BDCF2731}"/>
              </a:ext>
            </a:extLst>
          </p:cNvPr>
          <p:cNvSpPr txBox="1"/>
          <p:nvPr/>
        </p:nvSpPr>
        <p:spPr>
          <a:xfrm>
            <a:off x="497323" y="956602"/>
            <a:ext cx="148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COMMENT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2E40CB9-44DA-CCA8-A768-7567892D6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629505"/>
              </p:ext>
            </p:extLst>
          </p:nvPr>
        </p:nvGraphicFramePr>
        <p:xfrm>
          <a:off x="600228" y="1356712"/>
          <a:ext cx="5357885" cy="19126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923773">
                  <a:extLst>
                    <a:ext uri="{9D8B030D-6E8A-4147-A177-3AD203B41FA5}">
                      <a16:colId xmlns:a16="http://schemas.microsoft.com/office/drawing/2014/main" val="3137511917"/>
                    </a:ext>
                  </a:extLst>
                </a:gridCol>
                <a:gridCol w="607051">
                  <a:extLst>
                    <a:ext uri="{9D8B030D-6E8A-4147-A177-3AD203B41FA5}">
                      <a16:colId xmlns:a16="http://schemas.microsoft.com/office/drawing/2014/main" val="748459509"/>
                    </a:ext>
                  </a:extLst>
                </a:gridCol>
                <a:gridCol w="1293283">
                  <a:extLst>
                    <a:ext uri="{9D8B030D-6E8A-4147-A177-3AD203B41FA5}">
                      <a16:colId xmlns:a16="http://schemas.microsoft.com/office/drawing/2014/main" val="264094783"/>
                    </a:ext>
                  </a:extLst>
                </a:gridCol>
                <a:gridCol w="976560">
                  <a:extLst>
                    <a:ext uri="{9D8B030D-6E8A-4147-A177-3AD203B41FA5}">
                      <a16:colId xmlns:a16="http://schemas.microsoft.com/office/drawing/2014/main" val="1043308007"/>
                    </a:ext>
                  </a:extLst>
                </a:gridCol>
                <a:gridCol w="1557218">
                  <a:extLst>
                    <a:ext uri="{9D8B030D-6E8A-4147-A177-3AD203B41FA5}">
                      <a16:colId xmlns:a16="http://schemas.microsoft.com/office/drawing/2014/main" val="4007305469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CommentID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COMDateTime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COMisEdited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COMBody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8766014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2024-10-06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FALSO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Adorei o </a:t>
                      </a:r>
                      <a:r>
                        <a:rPr lang="pt-BR" sz="1100" u="none" strike="noStrike" dirty="0" err="1">
                          <a:effectLst/>
                        </a:rPr>
                        <a:t>vlog</a:t>
                      </a:r>
                      <a:r>
                        <a:rPr lang="pt-BR" sz="1100" u="none" strike="noStrike" dirty="0">
                          <a:effectLst/>
                        </a:rPr>
                        <a:t>!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52013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2024-12-17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Otima tecnica de pintura.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417915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2024-09-22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FALSO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Vale a pena comprar?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83039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2024-03-12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FALSO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Fiz o bolo e ficou otimo!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86313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2024-11-27 00:00:00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VERDADEIRO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Que gameplay insano!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2532350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9D0C7E57-027A-AAC1-8081-D526DC0EB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72376"/>
              </p:ext>
            </p:extLst>
          </p:nvPr>
        </p:nvGraphicFramePr>
        <p:xfrm>
          <a:off x="6602485" y="1530219"/>
          <a:ext cx="16764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348782765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56374415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CommentID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8451065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501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7437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503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59005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85357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076294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509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309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9633906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E83CC32F-5128-B4D4-B612-3D459FC67C7E}"/>
              </a:ext>
            </a:extLst>
          </p:cNvPr>
          <p:cNvSpPr txBox="1"/>
          <p:nvPr/>
        </p:nvSpPr>
        <p:spPr>
          <a:xfrm>
            <a:off x="6508352" y="1130109"/>
            <a:ext cx="2035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LIVECOMMENT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9C0C558-6943-F8AC-E84B-3A77E25F682F}"/>
              </a:ext>
            </a:extLst>
          </p:cNvPr>
          <p:cNvSpPr txBox="1"/>
          <p:nvPr/>
        </p:nvSpPr>
        <p:spPr>
          <a:xfrm>
            <a:off x="600228" y="3365974"/>
            <a:ext cx="217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VIDEOCOMMENT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58AB0224-7DFF-7BB4-A000-04DBD477B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758731"/>
              </p:ext>
            </p:extLst>
          </p:nvPr>
        </p:nvGraphicFramePr>
        <p:xfrm>
          <a:off x="711200" y="3766084"/>
          <a:ext cx="16764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35260242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557686584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CommentID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 dirty="0" err="1">
                          <a:effectLst/>
                        </a:rPr>
                        <a:t>ContentID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0315889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0674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16939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70268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33890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310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3612466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A4D45C-9CD4-9147-2FFD-9A193CB7C6CD}"/>
              </a:ext>
            </a:extLst>
          </p:cNvPr>
          <p:cNvSpPr txBox="1"/>
          <p:nvPr/>
        </p:nvSpPr>
        <p:spPr>
          <a:xfrm>
            <a:off x="2634346" y="3365974"/>
            <a:ext cx="23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SHORTCOMMENT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6E9284E-832F-579C-1286-9536949E0B32}"/>
              </a:ext>
            </a:extLst>
          </p:cNvPr>
          <p:cNvSpPr txBox="1"/>
          <p:nvPr/>
        </p:nvSpPr>
        <p:spPr>
          <a:xfrm>
            <a:off x="4806347" y="3365974"/>
            <a:ext cx="23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POLLCOMMENT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632C5C66-8A3B-5406-C6BF-C849A89A4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798675"/>
              </p:ext>
            </p:extLst>
          </p:nvPr>
        </p:nvGraphicFramePr>
        <p:xfrm>
          <a:off x="2745318" y="3766084"/>
          <a:ext cx="16764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305236305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521915654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CommentID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7856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40258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6467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396073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67440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305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76928956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EB8EB87F-9E5A-ECE8-2099-CBC74FDF0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489846"/>
              </p:ext>
            </p:extLst>
          </p:nvPr>
        </p:nvGraphicFramePr>
        <p:xfrm>
          <a:off x="4904015" y="3766084"/>
          <a:ext cx="14986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77587758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54933445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CommentID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POLLID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2667938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601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9267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602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2271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603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173416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604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99776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605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29699489"/>
                  </a:ext>
                </a:extLst>
              </a:tr>
            </a:tbl>
          </a:graphicData>
        </a:graphic>
      </p:graphicFrame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271EC9BF-F466-891A-58C3-9CA95942C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528302"/>
              </p:ext>
            </p:extLst>
          </p:nvPr>
        </p:nvGraphicFramePr>
        <p:xfrm>
          <a:off x="7007526" y="3420996"/>
          <a:ext cx="1841804" cy="14325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902132887"/>
                    </a:ext>
                  </a:extLst>
                </a:gridCol>
                <a:gridCol w="952804">
                  <a:extLst>
                    <a:ext uri="{9D8B030D-6E8A-4147-A177-3AD203B41FA5}">
                      <a16:colId xmlns:a16="http://schemas.microsoft.com/office/drawing/2014/main" val="3319102693"/>
                    </a:ext>
                  </a:extLst>
                </a:gridCol>
              </a:tblGrid>
              <a:tr h="163538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 dirty="0" err="1">
                          <a:effectLst/>
                        </a:rPr>
                        <a:t>CommentID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 dirty="0" err="1">
                          <a:effectLst/>
                        </a:rPr>
                        <a:t>COMisRepByCOMCommentID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080235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28089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503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13496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504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955585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505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2762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506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9733583"/>
                  </a:ext>
                </a:extLst>
              </a:tr>
            </a:tbl>
          </a:graphicData>
        </a:graphic>
      </p:graphicFrame>
      <p:sp>
        <p:nvSpPr>
          <p:cNvPr id="23" name="CaixaDeTexto 22">
            <a:extLst>
              <a:ext uri="{FF2B5EF4-FFF2-40B4-BE49-F238E27FC236}">
                <a16:creationId xmlns:a16="http://schemas.microsoft.com/office/drawing/2014/main" id="{8D2BFE45-C3A8-9033-A507-D095B6FC3871}"/>
              </a:ext>
            </a:extLst>
          </p:cNvPr>
          <p:cNvSpPr txBox="1"/>
          <p:nvPr/>
        </p:nvSpPr>
        <p:spPr>
          <a:xfrm>
            <a:off x="6868361" y="3020749"/>
            <a:ext cx="23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COMMENTREPLY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37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FC65FD75-DB71-B32C-CEF7-C831B5F61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99173E-E9C5-DCCD-85F2-FFFDC4E589F6}"/>
              </a:ext>
            </a:extLst>
          </p:cNvPr>
          <p:cNvSpPr txBox="1"/>
          <p:nvPr/>
        </p:nvSpPr>
        <p:spPr>
          <a:xfrm>
            <a:off x="497325" y="369981"/>
            <a:ext cx="4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Exemplos</a:t>
            </a:r>
            <a:endParaRPr lang="pt-BR" sz="3200" b="1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A8535F-CA36-15B3-FB16-F34583F621C0}"/>
              </a:ext>
            </a:extLst>
          </p:cNvPr>
          <p:cNvSpPr txBox="1"/>
          <p:nvPr/>
        </p:nvSpPr>
        <p:spPr>
          <a:xfrm>
            <a:off x="497323" y="956602"/>
            <a:ext cx="2488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USERINTERACTION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A9E97-B954-CBC7-C3C1-DB120EB99079}"/>
              </a:ext>
            </a:extLst>
          </p:cNvPr>
          <p:cNvSpPr txBox="1"/>
          <p:nvPr/>
        </p:nvSpPr>
        <p:spPr>
          <a:xfrm>
            <a:off x="3226009" y="956602"/>
            <a:ext cx="2035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UCONTINT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BFE23E-E338-8BC9-B679-BF27FB9A19B5}"/>
              </a:ext>
            </a:extLst>
          </p:cNvPr>
          <p:cNvSpPr txBox="1"/>
          <p:nvPr/>
        </p:nvSpPr>
        <p:spPr>
          <a:xfrm>
            <a:off x="1572684" y="2965864"/>
            <a:ext cx="217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UPLAYINT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5A14D5A-964D-C8F4-6B32-3668E380D2DA}"/>
              </a:ext>
            </a:extLst>
          </p:cNvPr>
          <p:cNvSpPr txBox="1"/>
          <p:nvPr/>
        </p:nvSpPr>
        <p:spPr>
          <a:xfrm>
            <a:off x="4574824" y="2965864"/>
            <a:ext cx="2723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CONTENT_CONTTAG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41BD45E-4A7F-03E5-9E5D-6BBFB50D45CB}"/>
              </a:ext>
            </a:extLst>
          </p:cNvPr>
          <p:cNvSpPr txBox="1"/>
          <p:nvPr/>
        </p:nvSpPr>
        <p:spPr>
          <a:xfrm>
            <a:off x="5357378" y="956602"/>
            <a:ext cx="2331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UCOMINT</a:t>
            </a:r>
            <a:endParaRPr lang="pt-BR" sz="2000" b="1" u="sng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F1E10C2-5A3A-A519-D45E-00EBF3B26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25068"/>
              </p:ext>
            </p:extLst>
          </p:nvPr>
        </p:nvGraphicFramePr>
        <p:xfrm>
          <a:off x="585714" y="1356712"/>
          <a:ext cx="19685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406851205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602270639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24740353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 dirty="0">
                          <a:effectLst/>
                        </a:rPr>
                        <a:t>UINTID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UserID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UINTType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370739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7614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34138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D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14997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5670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805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65266248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A503F86-A9FC-9B8B-DC14-D552650DC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89593"/>
              </p:ext>
            </p:extLst>
          </p:nvPr>
        </p:nvGraphicFramePr>
        <p:xfrm>
          <a:off x="3321958" y="1356712"/>
          <a:ext cx="13970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62870577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69633375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UINTID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107082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139126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168274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25630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14167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305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5129358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E500BE0-EDF8-2DA7-CD14-762D74C60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27861"/>
              </p:ext>
            </p:extLst>
          </p:nvPr>
        </p:nvGraphicFramePr>
        <p:xfrm>
          <a:off x="5457674" y="1356712"/>
          <a:ext cx="15113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22300">
                  <a:extLst>
                    <a:ext uri="{9D8B030D-6E8A-4147-A177-3AD203B41FA5}">
                      <a16:colId xmlns:a16="http://schemas.microsoft.com/office/drawing/2014/main" val="314443649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678593697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UINTID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CommentID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92622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22364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67097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597956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3827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505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9170444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4AF54605-430A-A614-BEA5-8C0232133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435706"/>
              </p:ext>
            </p:extLst>
          </p:nvPr>
        </p:nvGraphicFramePr>
        <p:xfrm>
          <a:off x="1672770" y="3365974"/>
          <a:ext cx="11684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92024489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3929307891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UINTID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PlayID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972602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70325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82238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9684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70267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805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705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0220031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DC39343C-DBBE-3B5E-FF5B-C81F9A91E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824041"/>
              </p:ext>
            </p:extLst>
          </p:nvPr>
        </p:nvGraphicFramePr>
        <p:xfrm>
          <a:off x="4672296" y="3365974"/>
          <a:ext cx="1524000" cy="112014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val="208749546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183039160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CONTTag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100" u="none" strike="noStrike">
                          <a:effectLst/>
                        </a:rPr>
                        <a:t>ContentID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466220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paris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6682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aquarela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51394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iphone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866520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bolo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304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93874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cod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305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5609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86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4CA48-406D-F5C6-9BA2-9EC8C77B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328605A-9032-CEA8-E951-3BF838EF0FEE}"/>
              </a:ext>
            </a:extLst>
          </p:cNvPr>
          <p:cNvSpPr txBox="1"/>
          <p:nvPr/>
        </p:nvSpPr>
        <p:spPr>
          <a:xfrm>
            <a:off x="1820529" y="2061197"/>
            <a:ext cx="5502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Dificuldades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F126448-16BE-4701-230B-053BE0140042}"/>
              </a:ext>
            </a:extLst>
          </p:cNvPr>
          <p:cNvSpPr/>
          <p:nvPr/>
        </p:nvSpPr>
        <p:spPr>
          <a:xfrm>
            <a:off x="152400" y="130629"/>
            <a:ext cx="8875486" cy="4876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138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C8092-9A66-3519-8A98-6FA137877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E6E885D-D939-61AD-3841-67141B2C5276}"/>
              </a:ext>
            </a:extLst>
          </p:cNvPr>
          <p:cNvSpPr txBox="1"/>
          <p:nvPr/>
        </p:nvSpPr>
        <p:spPr>
          <a:xfrm>
            <a:off x="497325" y="369981"/>
            <a:ext cx="4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Dificuldades</a:t>
            </a:r>
            <a:endParaRPr lang="pt-BR" sz="3200" b="1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C1ED584-4E55-C2D4-7A60-4135A666D5CD}"/>
              </a:ext>
            </a:extLst>
          </p:cNvPr>
          <p:cNvCxnSpPr>
            <a:cxnSpLocks/>
          </p:cNvCxnSpPr>
          <p:nvPr/>
        </p:nvCxnSpPr>
        <p:spPr>
          <a:xfrm>
            <a:off x="297543" y="369981"/>
            <a:ext cx="0" cy="4978533"/>
          </a:xfrm>
          <a:prstGeom prst="line">
            <a:avLst/>
          </a:prstGeom>
          <a:ln w="28575">
            <a:solidFill>
              <a:srgbClr val="5D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D1DD27-7C37-298C-DC81-FDC833C30631}"/>
              </a:ext>
            </a:extLst>
          </p:cNvPr>
          <p:cNvSpPr txBox="1"/>
          <p:nvPr/>
        </p:nvSpPr>
        <p:spPr>
          <a:xfrm>
            <a:off x="497325" y="1240837"/>
            <a:ext cx="49484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D5D5D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Complexidade elevada;</a:t>
            </a:r>
          </a:p>
          <a:p>
            <a:pPr marL="457200" indent="-457200">
              <a:buClr>
                <a:srgbClr val="5D5D5D"/>
              </a:buClr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5D5D5D"/>
              </a:solidFill>
              <a:latin typeface="Zen Maru Gothic" panose="020B0604020202020204" charset="-128"/>
              <a:ea typeface="Zen Maru Gothic" panose="020B0604020202020204" charset="-128"/>
            </a:endParaRPr>
          </a:p>
          <a:p>
            <a:pPr marL="457200" indent="-457200">
              <a:buClr>
                <a:srgbClr val="5D5D5D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Limitações do </a:t>
            </a:r>
            <a:r>
              <a:rPr lang="pt-BR" sz="2400" b="1" dirty="0" err="1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ERDPlus</a:t>
            </a:r>
            <a:r>
              <a:rPr lang="pt-BR" sz="24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;</a:t>
            </a:r>
          </a:p>
          <a:p>
            <a:pPr marL="457200" indent="-457200">
              <a:buClr>
                <a:srgbClr val="5D5D5D"/>
              </a:buClr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5D5D5D"/>
              </a:solidFill>
              <a:latin typeface="Zen Maru Gothic" panose="020B0604020202020204" charset="-128"/>
              <a:ea typeface="Zen Maru Gothic" panose="020B0604020202020204" charset="-128"/>
            </a:endParaRPr>
          </a:p>
          <a:p>
            <a:pPr marL="457200" indent="-457200">
              <a:buClr>
                <a:srgbClr val="5D5D5D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Normalizar para a 3ª forma normal.</a:t>
            </a:r>
          </a:p>
          <a:p>
            <a:pPr marL="457200" lvl="8" indent="-457200">
              <a:buClr>
                <a:srgbClr val="5D5D5D"/>
              </a:buClr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5D5D5D"/>
              </a:solidFill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pic>
        <p:nvPicPr>
          <p:cNvPr id="7" name="Imagem 6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C013053E-FAAC-711A-7671-8748F91A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540" y="2579665"/>
            <a:ext cx="2726749" cy="1947678"/>
          </a:xfrm>
          <a:prstGeom prst="rect">
            <a:avLst/>
          </a:prstGeom>
        </p:spPr>
      </p:pic>
      <p:pic>
        <p:nvPicPr>
          <p:cNvPr id="9" name="Imagem 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AF0E379A-063B-CEDC-2341-9FB92B4E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501" y="369981"/>
            <a:ext cx="2726750" cy="19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22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6F544-9FCF-6773-F219-244E11E03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C77727F-5A94-4E95-B733-6F6369288D1F}"/>
              </a:ext>
            </a:extLst>
          </p:cNvPr>
          <p:cNvSpPr/>
          <p:nvPr/>
        </p:nvSpPr>
        <p:spPr>
          <a:xfrm>
            <a:off x="152400" y="130629"/>
            <a:ext cx="8875486" cy="4876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E5E43B0-98E9-E96D-F46B-6D427F528F89}"/>
              </a:ext>
            </a:extLst>
          </p:cNvPr>
          <p:cNvSpPr txBox="1"/>
          <p:nvPr/>
        </p:nvSpPr>
        <p:spPr>
          <a:xfrm>
            <a:off x="1856815" y="1291756"/>
            <a:ext cx="5430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Muito Obrigado</a:t>
            </a:r>
          </a:p>
        </p:txBody>
      </p:sp>
    </p:spTree>
    <p:extLst>
      <p:ext uri="{BB962C8B-B14F-4D97-AF65-F5344CB8AC3E}">
        <p14:creationId xmlns:p14="http://schemas.microsoft.com/office/powerpoint/2010/main" val="260345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217D1A7-0536-370C-E533-EAE7526697EA}"/>
              </a:ext>
            </a:extLst>
          </p:cNvPr>
          <p:cNvSpPr txBox="1"/>
          <p:nvPr/>
        </p:nvSpPr>
        <p:spPr>
          <a:xfrm>
            <a:off x="497325" y="369981"/>
            <a:ext cx="4452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Inspiração e Motivação</a:t>
            </a:r>
            <a:endParaRPr lang="pt-BR" sz="3200" b="1" dirty="0"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FABE3E1-803B-3DC8-8040-EF823D0A02DE}"/>
              </a:ext>
            </a:extLst>
          </p:cNvPr>
          <p:cNvCxnSpPr>
            <a:cxnSpLocks/>
          </p:cNvCxnSpPr>
          <p:nvPr/>
        </p:nvCxnSpPr>
        <p:spPr>
          <a:xfrm>
            <a:off x="297543" y="369981"/>
            <a:ext cx="0" cy="4978533"/>
          </a:xfrm>
          <a:prstGeom prst="line">
            <a:avLst/>
          </a:prstGeom>
          <a:ln w="28575">
            <a:solidFill>
              <a:srgbClr val="5D5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2A92A5-0093-CFBC-64D2-2E06B549944C}"/>
              </a:ext>
            </a:extLst>
          </p:cNvPr>
          <p:cNvSpPr txBox="1"/>
          <p:nvPr/>
        </p:nvSpPr>
        <p:spPr>
          <a:xfrm>
            <a:off x="497325" y="1240837"/>
            <a:ext cx="598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5D5D5D"/>
              </a:buClr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5D5D5D"/>
                </a:solidFill>
                <a:latin typeface="Zen Maru Gothic" panose="020B0604020202020204" charset="-128"/>
                <a:ea typeface="Zen Maru Gothic" panose="020B0604020202020204" charset="-128"/>
              </a:rPr>
              <a:t>Youtube:</a:t>
            </a:r>
          </a:p>
          <a:p>
            <a:pPr marL="457200" lvl="8" indent="-457200">
              <a:buClr>
                <a:srgbClr val="5D5D5D"/>
              </a:buClr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5D5D5D"/>
              </a:solidFill>
              <a:latin typeface="Zen Maru Gothic" panose="020B0604020202020204" charset="-128"/>
              <a:ea typeface="Zen Maru Gothic" panose="020B0604020202020204" charset="-128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FEB00FD-93E2-C7D5-0547-15C85A45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825" y="2127991"/>
            <a:ext cx="3861632" cy="2076102"/>
          </a:xfrm>
          <a:prstGeom prst="rect">
            <a:avLst/>
          </a:prstGeom>
        </p:spPr>
      </p:pic>
      <p:pic>
        <p:nvPicPr>
          <p:cNvPr id="18" name="Imagem 17" descr="Tela de celular com fundo preto&#10;&#10;O conteúdo gerado por IA pode estar incorreto.">
            <a:extLst>
              <a:ext uri="{FF2B5EF4-FFF2-40B4-BE49-F238E27FC236}">
                <a16:creationId xmlns:a16="http://schemas.microsoft.com/office/drawing/2014/main" id="{104E6818-76EA-DD7E-AD32-6B977611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25" y="2127990"/>
            <a:ext cx="4393988" cy="20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3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9D3C1-8905-C8DA-EBBB-9E313A395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AB93343-1035-8CA2-609A-90C39C151DDC}"/>
              </a:ext>
            </a:extLst>
          </p:cNvPr>
          <p:cNvSpPr txBox="1"/>
          <p:nvPr/>
        </p:nvSpPr>
        <p:spPr>
          <a:xfrm>
            <a:off x="1820529" y="1814976"/>
            <a:ext cx="55029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Requisitos:</a:t>
            </a:r>
          </a:p>
          <a:p>
            <a:pPr algn="ctr"/>
            <a:r>
              <a:rPr lang="pt-BR" sz="32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Entidades e Atributos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E221F5B-0256-D299-85BD-04C86350AC08}"/>
              </a:ext>
            </a:extLst>
          </p:cNvPr>
          <p:cNvSpPr/>
          <p:nvPr/>
        </p:nvSpPr>
        <p:spPr>
          <a:xfrm>
            <a:off x="152400" y="130629"/>
            <a:ext cx="8875486" cy="4876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63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E68C1E9-5CFE-E3D4-70CB-1BBA5520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3" y="468350"/>
            <a:ext cx="3857235" cy="40218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686D647-6405-17DD-A1AD-C482B32EB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907" y="468350"/>
            <a:ext cx="4014440" cy="40250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944DCEE-E05E-5068-B757-FB7F4D525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75" y="795474"/>
            <a:ext cx="4092925" cy="355255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71FD6F9-7813-1CBE-190D-490908440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430" y="537985"/>
            <a:ext cx="3598081" cy="283711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A843F20-CE09-8FD7-005D-32938A7E6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430" y="3350438"/>
            <a:ext cx="3598081" cy="164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3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E7E0866-E010-7F30-AE34-15F736D7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5" y="613219"/>
            <a:ext cx="3809612" cy="39170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81C5BDF-0EFA-668D-9E12-382CC2E5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907" y="613219"/>
            <a:ext cx="4055996" cy="39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37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94054B5-89B1-126B-6A2D-3089CDC4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5" y="1273858"/>
            <a:ext cx="4107838" cy="25957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674A43-EB57-E823-A9DE-46D5DA78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757" y="1480765"/>
            <a:ext cx="4107838" cy="218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5C372-35E4-91BD-B16B-04769A1E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DA22D25-4F2E-2413-BA66-D7B5015F973F}"/>
              </a:ext>
            </a:extLst>
          </p:cNvPr>
          <p:cNvSpPr txBox="1"/>
          <p:nvPr/>
        </p:nvSpPr>
        <p:spPr>
          <a:xfrm>
            <a:off x="1820529" y="1814976"/>
            <a:ext cx="550294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Requisitos:</a:t>
            </a:r>
          </a:p>
          <a:p>
            <a:pPr algn="ctr"/>
            <a:r>
              <a:rPr lang="pt-BR" sz="3200" dirty="0">
                <a:solidFill>
                  <a:srgbClr val="F3F3F3"/>
                </a:solidFill>
                <a:latin typeface="Zen Maru Gothic Black" panose="020B0604020202020204" charset="-128"/>
                <a:ea typeface="Zen Maru Gothic Black" panose="020B0604020202020204" charset="-128"/>
              </a:rPr>
              <a:t>Relacionamentos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D604A1C-ECB9-3824-736F-5A7F69B9D108}"/>
              </a:ext>
            </a:extLst>
          </p:cNvPr>
          <p:cNvSpPr/>
          <p:nvPr/>
        </p:nvSpPr>
        <p:spPr>
          <a:xfrm>
            <a:off x="152400" y="130629"/>
            <a:ext cx="8875486" cy="48768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238150"/>
      </p:ext>
    </p:extLst>
  </p:cSld>
  <p:clrMapOvr>
    <a:masterClrMapping/>
  </p:clrMapOvr>
</p:sld>
</file>

<file path=ppt/theme/theme1.xml><?xml version="1.0" encoding="utf-8"?>
<a:theme xmlns:a="http://schemas.openxmlformats.org/drawingml/2006/main" name="Anime Character Design Workshop by Slidesgo">
  <a:themeElements>
    <a:clrScheme name="Simple Light">
      <a:dk1>
        <a:srgbClr val="464646"/>
      </a:dk1>
      <a:lt1>
        <a:srgbClr val="F3F3F3"/>
      </a:lt1>
      <a:dk2>
        <a:srgbClr val="D9D9D9"/>
      </a:dk2>
      <a:lt2>
        <a:srgbClr val="B7B7B7"/>
      </a:lt2>
      <a:accent1>
        <a:srgbClr val="7C7C7C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64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1255</Words>
  <Application>Microsoft Office PowerPoint</Application>
  <PresentationFormat>Apresentação na tela (16:9)</PresentationFormat>
  <Paragraphs>634</Paragraphs>
  <Slides>27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Zen Maru Gothic Black</vt:lpstr>
      <vt:lpstr>Roboto Condensed Light</vt:lpstr>
      <vt:lpstr>Arial</vt:lpstr>
      <vt:lpstr>Zen Maru Gothic</vt:lpstr>
      <vt:lpstr>Calibri</vt:lpstr>
      <vt:lpstr>Anime Character Design Workshop by Slidesgo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Bruno Rosa</dc:creator>
  <cp:lastModifiedBy>Bruno Luís Zerbinatto Rosa</cp:lastModifiedBy>
  <cp:revision>2</cp:revision>
  <dcterms:modified xsi:type="dcterms:W3CDTF">2025-04-03T05:51:22Z</dcterms:modified>
</cp:coreProperties>
</file>